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9"/>
  </p:notesMasterIdLst>
  <p:sldIdLst>
    <p:sldId id="257" r:id="rId2"/>
    <p:sldId id="256" r:id="rId3"/>
    <p:sldId id="263" r:id="rId4"/>
    <p:sldId id="258" r:id="rId5"/>
    <p:sldId id="259" r:id="rId6"/>
    <p:sldId id="261" r:id="rId7"/>
    <p:sldId id="260" r:id="rId8"/>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68"/>
    <a:srgbClr val="00007A"/>
    <a:srgbClr val="000082"/>
    <a:srgbClr val="00009A"/>
    <a:srgbClr val="00004C"/>
    <a:srgbClr val="003300"/>
    <a:srgbClr val="CCCCFF"/>
    <a:srgbClr val="000066"/>
    <a:srgbClr val="0000B8"/>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485" autoAdjust="0"/>
    <p:restoredTop sz="92998" autoAdjust="0"/>
  </p:normalViewPr>
  <p:slideViewPr>
    <p:cSldViewPr>
      <p:cViewPr varScale="1">
        <p:scale>
          <a:sx n="102" d="100"/>
          <a:sy n="102" d="100"/>
        </p:scale>
        <p:origin x="1584" y="10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F83D36B-B868-4EF6-9F69-2A0B7446203C}" type="datetimeFigureOut">
              <a:rPr lang="en-US" smtClean="0"/>
              <a:t>5/25/2021</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87E5E26-6A46-4EC6-B97B-19E088D5AC45}" type="slidenum">
              <a:rPr lang="en-US" smtClean="0"/>
              <a:t>‹N°›</a:t>
            </a:fld>
            <a:endParaRPr lang="en-US"/>
          </a:p>
        </p:txBody>
      </p:sp>
    </p:spTree>
    <p:extLst>
      <p:ext uri="{BB962C8B-B14F-4D97-AF65-F5344CB8AC3E}">
        <p14:creationId xmlns:p14="http://schemas.microsoft.com/office/powerpoint/2010/main" val="9471643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7E5E26-6A46-4EC6-B97B-19E088D5AC45}" type="slidenum">
              <a:rPr lang="en-US" smtClean="0"/>
              <a:t>4</a:t>
            </a:fld>
            <a:endParaRPr lang="en-US"/>
          </a:p>
        </p:txBody>
      </p:sp>
    </p:spTree>
    <p:extLst>
      <p:ext uri="{BB962C8B-B14F-4D97-AF65-F5344CB8AC3E}">
        <p14:creationId xmlns:p14="http://schemas.microsoft.com/office/powerpoint/2010/main" val="29849183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7E5E26-6A46-4EC6-B97B-19E088D5AC45}" type="slidenum">
              <a:rPr lang="en-US" smtClean="0"/>
              <a:t>6</a:t>
            </a:fld>
            <a:endParaRPr lang="en-US"/>
          </a:p>
        </p:txBody>
      </p:sp>
    </p:spTree>
    <p:extLst>
      <p:ext uri="{BB962C8B-B14F-4D97-AF65-F5344CB8AC3E}">
        <p14:creationId xmlns:p14="http://schemas.microsoft.com/office/powerpoint/2010/main" val="41919835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fr-FR"/>
              <a:t>Modifiez le style du titre</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71929DCE-D2B5-454F-9C4C-83D2737BCA4B}" type="datetimeFigureOut">
              <a:rPr lang="fr-BE" smtClean="0"/>
              <a:t>25-05-21</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A201B47A-B008-45A8-B3F7-72DB73434643}" type="slidenum">
              <a:rPr lang="fr-BE" smtClean="0"/>
              <a:t>‹N°›</a:t>
            </a:fld>
            <a:endParaRPr lang="fr-B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p:cNvSpPr>
            <a:spLocks noGrp="1"/>
          </p:cNvSpPr>
          <p:nvPr>
            <p:ph type="dt" sz="half" idx="10"/>
          </p:nvPr>
        </p:nvSpPr>
        <p:spPr/>
        <p:txBody>
          <a:bodyPr/>
          <a:lstStyle/>
          <a:p>
            <a:fld id="{71929DCE-D2B5-454F-9C4C-83D2737BCA4B}" type="datetimeFigureOut">
              <a:rPr lang="fr-BE" smtClean="0"/>
              <a:t>25-05-21</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A201B47A-B008-45A8-B3F7-72DB73434643}" type="slidenum">
              <a:rPr lang="fr-BE" smtClean="0"/>
              <a:t>‹N°›</a:t>
            </a:fld>
            <a:endParaRPr lang="fr-B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71929DCE-D2B5-454F-9C4C-83D2737BCA4B}" type="datetimeFigureOut">
              <a:rPr lang="fr-BE" smtClean="0"/>
              <a:t>25-05-21</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A201B47A-B008-45A8-B3F7-72DB73434643}" type="slidenum">
              <a:rPr lang="fr-BE" smtClean="0"/>
              <a:t>‹N°›</a:t>
            </a:fld>
            <a:endParaRPr lang="fr-BE"/>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fr-FR"/>
              <a:t>Modifiez le style du titre</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p:cNvSpPr>
            <a:spLocks noGrp="1"/>
          </p:cNvSpPr>
          <p:nvPr>
            <p:ph type="dt" sz="half" idx="10"/>
          </p:nvPr>
        </p:nvSpPr>
        <p:spPr/>
        <p:txBody>
          <a:bodyPr/>
          <a:lstStyle/>
          <a:p>
            <a:fld id="{71929DCE-D2B5-454F-9C4C-83D2737BCA4B}" type="datetimeFigureOut">
              <a:rPr lang="fr-BE" smtClean="0"/>
              <a:t>25-05-21</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A201B47A-B008-45A8-B3F7-72DB73434643}" type="slidenum">
              <a:rPr lang="fr-BE" smtClean="0"/>
              <a:t>‹N°›</a:t>
            </a:fld>
            <a:endParaRPr lang="fr-BE"/>
          </a:p>
        </p:txBody>
      </p:sp>
      <p:sp>
        <p:nvSpPr>
          <p:cNvPr id="7" name="Title 6"/>
          <p:cNvSpPr>
            <a:spLocks noGrp="1"/>
          </p:cNvSpPr>
          <p:nvPr>
            <p:ph type="title"/>
          </p:nvPr>
        </p:nvSpPr>
        <p:spPr/>
        <p:txBody>
          <a:bodyPr/>
          <a:lstStyle/>
          <a:p>
            <a:r>
              <a:rPr lang="fr-FR"/>
              <a:t>Modifiez le style du titre</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fr-FR"/>
              <a:t>Modifiez le style du titre</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Date Placeholder 3"/>
          <p:cNvSpPr>
            <a:spLocks noGrp="1"/>
          </p:cNvSpPr>
          <p:nvPr>
            <p:ph type="dt" sz="half" idx="10"/>
          </p:nvPr>
        </p:nvSpPr>
        <p:spPr/>
        <p:txBody>
          <a:bodyPr/>
          <a:lstStyle/>
          <a:p>
            <a:fld id="{71929DCE-D2B5-454F-9C4C-83D2737BCA4B}" type="datetimeFigureOut">
              <a:rPr lang="fr-BE" smtClean="0"/>
              <a:t>25-05-21</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A201B47A-B008-45A8-B3F7-72DB73434643}" type="slidenum">
              <a:rPr lang="fr-BE" smtClean="0"/>
              <a:t>‹N°›</a:t>
            </a:fld>
            <a:endParaRPr lang="fr-B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a:p>
        </p:txBody>
      </p:sp>
      <p:sp>
        <p:nvSpPr>
          <p:cNvPr id="5" name="Date Placeholder 4"/>
          <p:cNvSpPr>
            <a:spLocks noGrp="1"/>
          </p:cNvSpPr>
          <p:nvPr>
            <p:ph type="dt" sz="half" idx="10"/>
          </p:nvPr>
        </p:nvSpPr>
        <p:spPr/>
        <p:txBody>
          <a:bodyPr/>
          <a:lstStyle/>
          <a:p>
            <a:fld id="{71929DCE-D2B5-454F-9C4C-83D2737BCA4B}" type="datetimeFigureOut">
              <a:rPr lang="fr-BE" smtClean="0"/>
              <a:t>25-05-21</a:t>
            </a:fld>
            <a:endParaRPr lang="fr-BE"/>
          </a:p>
        </p:txBody>
      </p:sp>
      <p:sp>
        <p:nvSpPr>
          <p:cNvPr id="6" name="Footer Placeholder 5"/>
          <p:cNvSpPr>
            <a:spLocks noGrp="1"/>
          </p:cNvSpPr>
          <p:nvPr>
            <p:ph type="ftr" sz="quarter" idx="11"/>
          </p:nvPr>
        </p:nvSpPr>
        <p:spPr/>
        <p:txBody>
          <a:bodyPr/>
          <a:lstStyle/>
          <a:p>
            <a:endParaRPr lang="fr-BE"/>
          </a:p>
        </p:txBody>
      </p:sp>
      <p:sp>
        <p:nvSpPr>
          <p:cNvPr id="7" name="Slide Number Placeholder 6"/>
          <p:cNvSpPr>
            <a:spLocks noGrp="1"/>
          </p:cNvSpPr>
          <p:nvPr>
            <p:ph type="sldNum" sz="quarter" idx="12"/>
          </p:nvPr>
        </p:nvSpPr>
        <p:spPr/>
        <p:txBody>
          <a:bodyPr/>
          <a:lstStyle/>
          <a:p>
            <a:fld id="{A201B47A-B008-45A8-B3F7-72DB73434643}" type="slidenum">
              <a:rPr lang="fr-BE" smtClean="0"/>
              <a:t>‹N°›</a:t>
            </a:fld>
            <a:endParaRPr lang="fr-BE"/>
          </a:p>
        </p:txBody>
      </p:sp>
      <p:sp>
        <p:nvSpPr>
          <p:cNvPr id="9" name="Content Placeholder 8"/>
          <p:cNvSpPr>
            <a:spLocks noGrp="1"/>
          </p:cNvSpPr>
          <p:nvPr>
            <p:ph sz="quarter" idx="13"/>
          </p:nvPr>
        </p:nvSpPr>
        <p:spPr>
          <a:xfrm>
            <a:off x="676655" y="2679192"/>
            <a:ext cx="3822192" cy="344728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a:t>Modifiez le style du titre</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71929DCE-D2B5-454F-9C4C-83D2737BCA4B}" type="datetimeFigureOut">
              <a:rPr lang="fr-BE" smtClean="0"/>
              <a:t>25-05-21</a:t>
            </a:fld>
            <a:endParaRPr lang="fr-BE"/>
          </a:p>
        </p:txBody>
      </p:sp>
      <p:sp>
        <p:nvSpPr>
          <p:cNvPr id="8" name="Footer Placeholder 7"/>
          <p:cNvSpPr>
            <a:spLocks noGrp="1"/>
          </p:cNvSpPr>
          <p:nvPr>
            <p:ph type="ftr" sz="quarter" idx="11"/>
          </p:nvPr>
        </p:nvSpPr>
        <p:spPr/>
        <p:txBody>
          <a:bodyPr/>
          <a:lstStyle/>
          <a:p>
            <a:endParaRPr lang="fr-BE"/>
          </a:p>
        </p:txBody>
      </p:sp>
      <p:sp>
        <p:nvSpPr>
          <p:cNvPr id="9" name="Slide Number Placeholder 8"/>
          <p:cNvSpPr>
            <a:spLocks noGrp="1"/>
          </p:cNvSpPr>
          <p:nvPr>
            <p:ph type="sldNum" sz="quarter" idx="12"/>
          </p:nvPr>
        </p:nvSpPr>
        <p:spPr/>
        <p:txBody>
          <a:bodyPr/>
          <a:lstStyle/>
          <a:p>
            <a:fld id="{A201B47A-B008-45A8-B3F7-72DB73434643}" type="slidenum">
              <a:rPr lang="fr-BE" smtClean="0"/>
              <a:t>‹N°›</a:t>
            </a:fld>
            <a:endParaRPr lang="fr-B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a:p>
        </p:txBody>
      </p:sp>
      <p:sp>
        <p:nvSpPr>
          <p:cNvPr id="3" name="Date Placeholder 2"/>
          <p:cNvSpPr>
            <a:spLocks noGrp="1"/>
          </p:cNvSpPr>
          <p:nvPr>
            <p:ph type="dt" sz="half" idx="10"/>
          </p:nvPr>
        </p:nvSpPr>
        <p:spPr/>
        <p:txBody>
          <a:bodyPr/>
          <a:lstStyle/>
          <a:p>
            <a:fld id="{71929DCE-D2B5-454F-9C4C-83D2737BCA4B}" type="datetimeFigureOut">
              <a:rPr lang="fr-BE" smtClean="0"/>
              <a:t>25-05-21</a:t>
            </a:fld>
            <a:endParaRPr lang="fr-BE"/>
          </a:p>
        </p:txBody>
      </p:sp>
      <p:sp>
        <p:nvSpPr>
          <p:cNvPr id="4" name="Footer Placeholder 3"/>
          <p:cNvSpPr>
            <a:spLocks noGrp="1"/>
          </p:cNvSpPr>
          <p:nvPr>
            <p:ph type="ftr" sz="quarter" idx="11"/>
          </p:nvPr>
        </p:nvSpPr>
        <p:spPr/>
        <p:txBody>
          <a:bodyPr/>
          <a:lstStyle/>
          <a:p>
            <a:endParaRPr lang="fr-BE"/>
          </a:p>
        </p:txBody>
      </p:sp>
      <p:sp>
        <p:nvSpPr>
          <p:cNvPr id="5" name="Slide Number Placeholder 4"/>
          <p:cNvSpPr>
            <a:spLocks noGrp="1"/>
          </p:cNvSpPr>
          <p:nvPr>
            <p:ph type="sldNum" sz="quarter" idx="12"/>
          </p:nvPr>
        </p:nvSpPr>
        <p:spPr/>
        <p:txBody>
          <a:bodyPr/>
          <a:lstStyle/>
          <a:p>
            <a:fld id="{A201B47A-B008-45A8-B3F7-72DB73434643}" type="slidenum">
              <a:rPr lang="fr-BE" smtClean="0"/>
              <a:t>‹N°›</a:t>
            </a:fld>
            <a:endParaRPr lang="fr-B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71929DCE-D2B5-454F-9C4C-83D2737BCA4B}" type="datetimeFigureOut">
              <a:rPr lang="fr-BE" smtClean="0"/>
              <a:t>25-05-21</a:t>
            </a:fld>
            <a:endParaRPr lang="fr-BE"/>
          </a:p>
        </p:txBody>
      </p:sp>
      <p:sp>
        <p:nvSpPr>
          <p:cNvPr id="3" name="Footer Placeholder 2"/>
          <p:cNvSpPr>
            <a:spLocks noGrp="1"/>
          </p:cNvSpPr>
          <p:nvPr>
            <p:ph type="ftr" sz="quarter" idx="11"/>
          </p:nvPr>
        </p:nvSpPr>
        <p:spPr/>
        <p:txBody>
          <a:bodyPr/>
          <a:lstStyle/>
          <a:p>
            <a:endParaRPr lang="fr-BE"/>
          </a:p>
        </p:txBody>
      </p:sp>
      <p:sp>
        <p:nvSpPr>
          <p:cNvPr id="4" name="Slide Number Placeholder 3"/>
          <p:cNvSpPr>
            <a:spLocks noGrp="1"/>
          </p:cNvSpPr>
          <p:nvPr>
            <p:ph type="sldNum" sz="quarter" idx="12"/>
          </p:nvPr>
        </p:nvSpPr>
        <p:spPr/>
        <p:txBody>
          <a:bodyPr/>
          <a:lstStyle/>
          <a:p>
            <a:fld id="{A201B47A-B008-45A8-B3F7-72DB73434643}" type="slidenum">
              <a:rPr lang="fr-BE" smtClean="0"/>
              <a:t>‹N°›</a:t>
            </a:fld>
            <a:endParaRPr lang="fr-B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71929DCE-D2B5-454F-9C4C-83D2737BCA4B}" type="datetimeFigureOut">
              <a:rPr lang="fr-BE" smtClean="0"/>
              <a:t>25-05-21</a:t>
            </a:fld>
            <a:endParaRPr lang="fr-BE"/>
          </a:p>
        </p:txBody>
      </p:sp>
      <p:sp>
        <p:nvSpPr>
          <p:cNvPr id="6" name="Footer Placeholder 5"/>
          <p:cNvSpPr>
            <a:spLocks noGrp="1"/>
          </p:cNvSpPr>
          <p:nvPr>
            <p:ph type="ftr" sz="quarter" idx="11"/>
          </p:nvPr>
        </p:nvSpPr>
        <p:spPr/>
        <p:txBody>
          <a:bodyPr/>
          <a:lstStyle/>
          <a:p>
            <a:endParaRPr lang="fr-BE"/>
          </a:p>
        </p:txBody>
      </p:sp>
      <p:sp>
        <p:nvSpPr>
          <p:cNvPr id="7" name="Slide Number Placeholder 6"/>
          <p:cNvSpPr>
            <a:spLocks noGrp="1"/>
          </p:cNvSpPr>
          <p:nvPr>
            <p:ph type="sldNum" sz="quarter" idx="12"/>
          </p:nvPr>
        </p:nvSpPr>
        <p:spPr/>
        <p:txBody>
          <a:bodyPr/>
          <a:lstStyle/>
          <a:p>
            <a:fld id="{A201B47A-B008-45A8-B3F7-72DB73434643}" type="slidenum">
              <a:rPr lang="fr-BE" smtClean="0"/>
              <a:t>‹N°›</a:t>
            </a:fld>
            <a:endParaRPr lang="fr-BE"/>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fr-FR"/>
              <a:t>Modifiez le style du titre</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fr-FR"/>
              <a:t>Modifiez le style du titre</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Date Placeholder 4"/>
          <p:cNvSpPr>
            <a:spLocks noGrp="1"/>
          </p:cNvSpPr>
          <p:nvPr>
            <p:ph type="dt" sz="half" idx="10"/>
          </p:nvPr>
        </p:nvSpPr>
        <p:spPr/>
        <p:txBody>
          <a:bodyPr/>
          <a:lstStyle/>
          <a:p>
            <a:fld id="{71929DCE-D2B5-454F-9C4C-83D2737BCA4B}" type="datetimeFigureOut">
              <a:rPr lang="fr-BE" smtClean="0"/>
              <a:t>25-05-21</a:t>
            </a:fld>
            <a:endParaRPr lang="fr-BE"/>
          </a:p>
        </p:txBody>
      </p:sp>
      <p:sp>
        <p:nvSpPr>
          <p:cNvPr id="6" name="Footer Placeholder 5"/>
          <p:cNvSpPr>
            <a:spLocks noGrp="1"/>
          </p:cNvSpPr>
          <p:nvPr>
            <p:ph type="ftr" sz="quarter" idx="11"/>
          </p:nvPr>
        </p:nvSpPr>
        <p:spPr/>
        <p:txBody>
          <a:bodyPr/>
          <a:lstStyle/>
          <a:p>
            <a:endParaRPr lang="fr-BE"/>
          </a:p>
        </p:txBody>
      </p:sp>
      <p:sp>
        <p:nvSpPr>
          <p:cNvPr id="7" name="Slide Number Placeholder 6"/>
          <p:cNvSpPr>
            <a:spLocks noGrp="1"/>
          </p:cNvSpPr>
          <p:nvPr>
            <p:ph type="sldNum" sz="quarter" idx="12"/>
          </p:nvPr>
        </p:nvSpPr>
        <p:spPr/>
        <p:txBody>
          <a:bodyPr/>
          <a:lstStyle/>
          <a:p>
            <a:fld id="{A201B47A-B008-45A8-B3F7-72DB73434643}" type="slidenum">
              <a:rPr lang="fr-BE" smtClean="0"/>
              <a:t>‹N°›</a:t>
            </a:fld>
            <a:endParaRPr lang="fr-BE"/>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71929DCE-D2B5-454F-9C4C-83D2737BCA4B}" type="datetimeFigureOut">
              <a:rPr lang="fr-BE" smtClean="0"/>
              <a:t>25-05-21</a:t>
            </a:fld>
            <a:endParaRPr lang="fr-BE"/>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fr-BE"/>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A201B47A-B008-45A8-B3F7-72DB73434643}" type="slidenum">
              <a:rPr lang="fr-BE" smtClean="0"/>
              <a:t>‹N°›</a:t>
            </a:fld>
            <a:endParaRPr lang="fr-BE"/>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image" Target="../media/image3.jp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10.png"/><Relationship Id="rId7" Type="http://schemas.microsoft.com/office/2007/relationships/hdphoto" Target="../media/hdphoto1.wdp"/><Relationship Id="rId2" Type="http://schemas.openxmlformats.org/officeDocument/2006/relationships/image" Target="../media/image9.jpeg"/><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jpeg"/></Relationships>
</file>

<file path=ppt/slides/_rels/slide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jpeg"/><Relationship Id="rId4" Type="http://schemas.openxmlformats.org/officeDocument/2006/relationships/image" Target="../media/image18.jpeg"/></Relationships>
</file>

<file path=ppt/slides/_rels/slide5.xml.rels><?xml version="1.0" encoding="UTF-8" standalone="yes"?>
<Relationships xmlns="http://schemas.openxmlformats.org/package/2006/relationships"><Relationship Id="rId8" Type="http://schemas.openxmlformats.org/officeDocument/2006/relationships/image" Target="../media/image26.png"/><Relationship Id="rId3" Type="http://schemas.microsoft.com/office/2007/relationships/hdphoto" Target="../media/hdphoto2.wdp"/><Relationship Id="rId7" Type="http://schemas.microsoft.com/office/2007/relationships/hdphoto" Target="../media/hdphoto4.wdp"/><Relationship Id="rId2" Type="http://schemas.openxmlformats.org/officeDocument/2006/relationships/image" Target="../media/image23.png"/><Relationship Id="rId1" Type="http://schemas.openxmlformats.org/officeDocument/2006/relationships/slideLayout" Target="../slideLayouts/slideLayout2.xml"/><Relationship Id="rId6" Type="http://schemas.openxmlformats.org/officeDocument/2006/relationships/image" Target="../media/image25.png"/><Relationship Id="rId5" Type="http://schemas.microsoft.com/office/2007/relationships/hdphoto" Target="../media/hdphoto3.wdp"/><Relationship Id="rId4" Type="http://schemas.openxmlformats.org/officeDocument/2006/relationships/image" Target="../media/image24.png"/></Relationships>
</file>

<file path=ppt/slides/_rels/slide6.xml.rels><?xml version="1.0" encoding="UTF-8" standalone="yes"?>
<Relationships xmlns="http://schemas.openxmlformats.org/package/2006/relationships"><Relationship Id="rId3" Type="http://schemas.openxmlformats.org/officeDocument/2006/relationships/image" Target="../media/image27.jpeg"/><Relationship Id="rId7" Type="http://schemas.openxmlformats.org/officeDocument/2006/relationships/image" Target="../media/image31.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30.jpeg"/><Relationship Id="rId5" Type="http://schemas.openxmlformats.org/officeDocument/2006/relationships/image" Target="../media/image29.png"/><Relationship Id="rId4" Type="http://schemas.openxmlformats.org/officeDocument/2006/relationships/image" Target="../media/image28.gif"/></Relationships>
</file>

<file path=ppt/slides/_rels/slide7.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7.jpeg"/><Relationship Id="rId1" Type="http://schemas.openxmlformats.org/officeDocument/2006/relationships/slideLayout" Target="../slideLayouts/slideLayout2.xml"/><Relationship Id="rId4" Type="http://schemas.openxmlformats.org/officeDocument/2006/relationships/image" Target="../media/image3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2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12" y="2740120"/>
            <a:ext cx="8784976" cy="3971925"/>
          </a:xfrm>
          <a:prstGeom prst="rect">
            <a:avLst/>
          </a:prstGeom>
        </p:spPr>
      </p:pic>
      <p:pic>
        <p:nvPicPr>
          <p:cNvPr id="23" name="Picture 22"/>
          <p:cNvPicPr>
            <a:picLocks noChangeAspect="1"/>
          </p:cNvPicPr>
          <p:nvPr/>
        </p:nvPicPr>
        <p:blipFill rotWithShape="1">
          <a:blip r:embed="rId3">
            <a:extLst>
              <a:ext uri="{28A0092B-C50C-407E-A947-70E740481C1C}">
                <a14:useLocalDpi xmlns:a14="http://schemas.microsoft.com/office/drawing/2010/main" val="0"/>
              </a:ext>
            </a:extLst>
          </a:blip>
          <a:srcRect l="12423" t="3891" r="11114" b="6854"/>
          <a:stretch/>
        </p:blipFill>
        <p:spPr>
          <a:xfrm>
            <a:off x="179512" y="225116"/>
            <a:ext cx="8784976" cy="4860068"/>
          </a:xfrm>
          <a:prstGeom prst="rect">
            <a:avLst/>
          </a:prstGeom>
          <a:ln>
            <a:noFill/>
          </a:ln>
          <a:effectLst>
            <a:outerShdw blurRad="190500" algn="tl" rotWithShape="0">
              <a:srgbClr val="000000">
                <a:alpha val="70000"/>
              </a:srgbClr>
            </a:outerShdw>
          </a:effectLst>
        </p:spPr>
      </p:pic>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90974" y="4497630"/>
            <a:ext cx="713373" cy="706023"/>
          </a:xfrm>
          <a:prstGeom prst="rect">
            <a:avLst/>
          </a:prstGeom>
          <a:ln>
            <a:noFill/>
          </a:ln>
          <a:effectLst/>
          <a:scene3d>
            <a:camera prst="orthographicFront">
              <a:rot lat="0" lon="0" rev="0"/>
            </a:camera>
            <a:lightRig rig="contrasting" dir="t">
              <a:rot lat="0" lon="0" rev="7800000"/>
            </a:lightRig>
          </a:scene3d>
          <a:sp3d>
            <a:bevelT w="139700" h="139700"/>
          </a:sp3d>
        </p:spPr>
      </p:pic>
      <p:sp>
        <p:nvSpPr>
          <p:cNvPr id="8" name="TextBox 7"/>
          <p:cNvSpPr txBox="1"/>
          <p:nvPr/>
        </p:nvSpPr>
        <p:spPr>
          <a:xfrm>
            <a:off x="2950562" y="5525877"/>
            <a:ext cx="3147160" cy="1015663"/>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pPr algn="ctr"/>
            <a:r>
              <a:rPr lang="fr-BE" sz="1500" b="1" dirty="0">
                <a:solidFill>
                  <a:srgbClr val="00004C"/>
                </a:solidFill>
                <a:latin typeface="Caladea" panose="02040503050406030204" pitchFamily="18" charset="0"/>
              </a:rPr>
              <a:t>Encore un peu d’efforts</a:t>
            </a:r>
          </a:p>
          <a:p>
            <a:pPr algn="ctr"/>
            <a:r>
              <a:rPr lang="fr-BE" sz="1500" b="1" dirty="0">
                <a:solidFill>
                  <a:srgbClr val="00004C"/>
                </a:solidFill>
                <a:latin typeface="Caladea" panose="02040503050406030204" pitchFamily="18" charset="0"/>
              </a:rPr>
              <a:t>Comme toujours en juin</a:t>
            </a:r>
          </a:p>
          <a:p>
            <a:pPr algn="ctr"/>
            <a:r>
              <a:rPr lang="fr-BE" sz="1500" b="1" dirty="0">
                <a:solidFill>
                  <a:srgbClr val="00004C"/>
                </a:solidFill>
                <a:latin typeface="Caladea" panose="02040503050406030204" pitchFamily="18" charset="0"/>
              </a:rPr>
              <a:t>Tu auras ton réconfort </a:t>
            </a:r>
          </a:p>
          <a:p>
            <a:pPr algn="ctr"/>
            <a:r>
              <a:rPr lang="fr-BE" sz="1500" b="1" dirty="0">
                <a:solidFill>
                  <a:srgbClr val="00004C"/>
                </a:solidFill>
                <a:latin typeface="Caladea" panose="02040503050406030204" pitchFamily="18" charset="0"/>
              </a:rPr>
              <a:t> Dés que tu termines tes examens</a:t>
            </a:r>
            <a:endParaRPr lang="en-US" sz="1500" b="1" dirty="0">
              <a:solidFill>
                <a:srgbClr val="00004C"/>
              </a:solidFill>
              <a:latin typeface="Caladea" panose="02040503050406030204" pitchFamily="18" charset="0"/>
            </a:endParaRPr>
          </a:p>
        </p:txBody>
      </p:sp>
      <p:pic>
        <p:nvPicPr>
          <p:cNvPr id="14" name="Picture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1260035">
            <a:off x="8402488" y="5317377"/>
            <a:ext cx="409559" cy="379638"/>
          </a:xfrm>
          <a:prstGeom prst="rect">
            <a:avLst/>
          </a:prstGeom>
        </p:spPr>
      </p:pic>
      <p:sp>
        <p:nvSpPr>
          <p:cNvPr id="18" name="Rectangle 17"/>
          <p:cNvSpPr/>
          <p:nvPr/>
        </p:nvSpPr>
        <p:spPr>
          <a:xfrm>
            <a:off x="4035292" y="5156545"/>
            <a:ext cx="824739" cy="338554"/>
          </a:xfrm>
          <a:prstGeom prst="rect">
            <a:avLst/>
          </a:prstGeom>
        </p:spPr>
        <p:txBody>
          <a:bodyPr wrap="square">
            <a:spAutoFit/>
          </a:bodyPr>
          <a:lstStyle/>
          <a:p>
            <a:pPr algn="ctr"/>
            <a:r>
              <a:rPr lang="fr-BE" sz="1600" b="1" dirty="0">
                <a:solidFill>
                  <a:srgbClr val="000068"/>
                </a:solidFill>
                <a:effectLst>
                  <a:glow rad="1295400">
                    <a:srgbClr val="0070C0">
                      <a:alpha val="10000"/>
                    </a:srgbClr>
                  </a:glow>
                </a:effectLst>
                <a:latin typeface="Bookman Old Style" panose="02050604050505020204" pitchFamily="18" charset="0"/>
              </a:rPr>
              <a:t>au</a:t>
            </a:r>
            <a:endParaRPr lang="en-US" sz="1600" b="1" dirty="0">
              <a:solidFill>
                <a:srgbClr val="000068"/>
              </a:solidFill>
              <a:effectLst>
                <a:glow rad="1295400">
                  <a:srgbClr val="0070C0">
                    <a:alpha val="10000"/>
                  </a:srgbClr>
                </a:glow>
              </a:effectLst>
            </a:endParaRPr>
          </a:p>
        </p:txBody>
      </p:sp>
      <p:pic>
        <p:nvPicPr>
          <p:cNvPr id="13" name="Picture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21120436">
            <a:off x="2864800" y="3455251"/>
            <a:ext cx="472937" cy="354233"/>
          </a:xfrm>
          <a:prstGeom prst="rect">
            <a:avLst/>
          </a:prstGeom>
        </p:spPr>
      </p:pic>
      <p:pic>
        <p:nvPicPr>
          <p:cNvPr id="27" name="Image 5"/>
          <p:cNvPicPr>
            <a:picLocks noChangeAspect="1"/>
          </p:cNvPicPr>
          <p:nvPr/>
        </p:nvPicPr>
        <p:blipFill rotWithShape="1">
          <a:blip r:embed="rId7" cstate="print">
            <a:extLst>
              <a:ext uri="{28A0092B-C50C-407E-A947-70E740481C1C}">
                <a14:useLocalDpi xmlns:a14="http://schemas.microsoft.com/office/drawing/2010/main" val="0"/>
              </a:ext>
            </a:extLst>
          </a:blip>
          <a:srcRect l="79932" t="37684" r="-890"/>
          <a:stretch/>
        </p:blipFill>
        <p:spPr>
          <a:xfrm>
            <a:off x="2123728" y="5373216"/>
            <a:ext cx="836874" cy="1405755"/>
          </a:xfrm>
          <a:prstGeom prst="rect">
            <a:avLst/>
          </a:prstGeom>
          <a:ln>
            <a:noFill/>
          </a:ln>
          <a:effectLst>
            <a:softEdge rad="112500"/>
          </a:effectLst>
        </p:spPr>
      </p:pic>
      <p:pic>
        <p:nvPicPr>
          <p:cNvPr id="6" name="Image 5"/>
          <p:cNvPicPr>
            <a:picLocks noChangeAspect="1"/>
          </p:cNvPicPr>
          <p:nvPr/>
        </p:nvPicPr>
        <p:blipFill rotWithShape="1">
          <a:blip r:embed="rId7" cstate="print">
            <a:extLst>
              <a:ext uri="{28A0092B-C50C-407E-A947-70E740481C1C}">
                <a14:useLocalDpi xmlns:a14="http://schemas.microsoft.com/office/drawing/2010/main" val="0"/>
              </a:ext>
            </a:extLst>
          </a:blip>
          <a:srcRect r="-890"/>
          <a:stretch/>
        </p:blipFill>
        <p:spPr>
          <a:xfrm>
            <a:off x="94732" y="4941168"/>
            <a:ext cx="2865870" cy="1788407"/>
          </a:xfrm>
          <a:prstGeom prst="rect">
            <a:avLst/>
          </a:prstGeom>
          <a:ln>
            <a:noFill/>
          </a:ln>
          <a:effectLst>
            <a:softEdge rad="112500"/>
          </a:effectLst>
        </p:spPr>
      </p:pic>
      <p:pic>
        <p:nvPicPr>
          <p:cNvPr id="4" name="Image 3"/>
          <p:cNvPicPr>
            <a:picLocks noChangeAspect="1"/>
          </p:cNvPicPr>
          <p:nvPr/>
        </p:nvPicPr>
        <p:blipFill rotWithShape="1">
          <a:blip r:embed="rId8">
            <a:extLst>
              <a:ext uri="{28A0092B-C50C-407E-A947-70E740481C1C}">
                <a14:useLocalDpi xmlns:a14="http://schemas.microsoft.com/office/drawing/2010/main" val="0"/>
              </a:ext>
            </a:extLst>
          </a:blip>
          <a:srcRect l="-7743" r="3739"/>
          <a:stretch/>
        </p:blipFill>
        <p:spPr>
          <a:xfrm>
            <a:off x="5877267" y="4941168"/>
            <a:ext cx="3176377" cy="1756256"/>
          </a:xfrm>
          <a:prstGeom prst="rect">
            <a:avLst/>
          </a:prstGeom>
          <a:ln>
            <a:noFill/>
          </a:ln>
          <a:effectLst>
            <a:softEdge rad="112500"/>
          </a:effectLst>
        </p:spPr>
      </p:pic>
      <p:pic>
        <p:nvPicPr>
          <p:cNvPr id="26" name="Image 5"/>
          <p:cNvPicPr>
            <a:picLocks noChangeAspect="1"/>
          </p:cNvPicPr>
          <p:nvPr/>
        </p:nvPicPr>
        <p:blipFill rotWithShape="1">
          <a:blip r:embed="rId7" cstate="print">
            <a:extLst>
              <a:ext uri="{28A0092B-C50C-407E-A947-70E740481C1C}">
                <a14:useLocalDpi xmlns:a14="http://schemas.microsoft.com/office/drawing/2010/main" val="0"/>
              </a:ext>
            </a:extLst>
          </a:blip>
          <a:srcRect l="79932" t="33974" r="-890"/>
          <a:stretch/>
        </p:blipFill>
        <p:spPr>
          <a:xfrm>
            <a:off x="8214408" y="5661248"/>
            <a:ext cx="812461" cy="1107972"/>
          </a:xfrm>
          <a:prstGeom prst="rect">
            <a:avLst/>
          </a:prstGeom>
          <a:ln>
            <a:noFill/>
          </a:ln>
          <a:effectLst>
            <a:softEdge rad="112500"/>
          </a:effectLst>
        </p:spPr>
      </p:pic>
      <p:pic>
        <p:nvPicPr>
          <p:cNvPr id="28" name="Image 3"/>
          <p:cNvPicPr>
            <a:picLocks noChangeAspect="1"/>
          </p:cNvPicPr>
          <p:nvPr/>
        </p:nvPicPr>
        <p:blipFill rotWithShape="1">
          <a:blip r:embed="rId8">
            <a:extLst>
              <a:ext uri="{28A0092B-C50C-407E-A947-70E740481C1C}">
                <a14:useLocalDpi xmlns:a14="http://schemas.microsoft.com/office/drawing/2010/main" val="0"/>
              </a:ext>
            </a:extLst>
          </a:blip>
          <a:srcRect l="-4181" t="31460" r="75284" b="366"/>
          <a:stretch/>
        </p:blipFill>
        <p:spPr>
          <a:xfrm>
            <a:off x="5877267" y="5319385"/>
            <a:ext cx="1154355" cy="1410190"/>
          </a:xfrm>
          <a:prstGeom prst="rect">
            <a:avLst/>
          </a:prstGeom>
          <a:ln>
            <a:noFill/>
          </a:ln>
          <a:effectLst>
            <a:softEdge rad="112500"/>
          </a:effectLst>
        </p:spPr>
      </p:pic>
      <p:sp>
        <p:nvSpPr>
          <p:cNvPr id="19" name="Rectangle 18"/>
          <p:cNvSpPr/>
          <p:nvPr/>
        </p:nvSpPr>
        <p:spPr>
          <a:xfrm>
            <a:off x="4580521" y="5084938"/>
            <a:ext cx="1864613" cy="400110"/>
          </a:xfrm>
          <a:prstGeom prst="rect">
            <a:avLst/>
          </a:prstGeom>
        </p:spPr>
        <p:txBody>
          <a:bodyPr wrap="none">
            <a:spAutoFit/>
          </a:bodyPr>
          <a:lstStyle/>
          <a:p>
            <a:r>
              <a:rPr lang="fr-BE" sz="2000" b="1" dirty="0">
                <a:solidFill>
                  <a:srgbClr val="000066"/>
                </a:solidFill>
                <a:effectLst>
                  <a:glow rad="1295400">
                    <a:srgbClr val="0070C0">
                      <a:alpha val="10000"/>
                    </a:srgbClr>
                  </a:glow>
                </a:effectLst>
                <a:latin typeface="Caladea" panose="02040503050406030204" pitchFamily="18" charset="0"/>
              </a:rPr>
              <a:t>BERLAYMONT</a:t>
            </a:r>
            <a:endParaRPr lang="en-US" sz="2000" dirty="0">
              <a:solidFill>
                <a:srgbClr val="000066"/>
              </a:solidFill>
              <a:effectLst>
                <a:glow rad="1295400">
                  <a:srgbClr val="0070C0">
                    <a:alpha val="10000"/>
                  </a:srgbClr>
                </a:glow>
              </a:effectLst>
              <a:latin typeface="Caladea" panose="02040503050406030204" pitchFamily="18" charset="0"/>
            </a:endParaRPr>
          </a:p>
        </p:txBody>
      </p:sp>
      <p:sp>
        <p:nvSpPr>
          <p:cNvPr id="17" name="Rectangle 16"/>
          <p:cNvSpPr/>
          <p:nvPr/>
        </p:nvSpPr>
        <p:spPr>
          <a:xfrm>
            <a:off x="2771800" y="5086342"/>
            <a:ext cx="1675861" cy="400110"/>
          </a:xfrm>
          <a:prstGeom prst="rect">
            <a:avLst/>
          </a:prstGeom>
        </p:spPr>
        <p:txBody>
          <a:bodyPr wrap="square">
            <a:spAutoFit/>
          </a:bodyPr>
          <a:lstStyle/>
          <a:p>
            <a:r>
              <a:rPr lang="fr-BE" sz="2000" b="1" dirty="0">
                <a:solidFill>
                  <a:srgbClr val="000066"/>
                </a:solidFill>
                <a:effectLst>
                  <a:glow rad="1295400">
                    <a:srgbClr val="0070C0">
                      <a:alpha val="10000"/>
                    </a:srgbClr>
                  </a:glow>
                </a:effectLst>
                <a:latin typeface="Caladea" panose="02040503050406030204" pitchFamily="18" charset="0"/>
              </a:rPr>
              <a:t>BIENVENU</a:t>
            </a:r>
            <a:r>
              <a:rPr lang="fr-BE" sz="2000" b="1" dirty="0">
                <a:solidFill>
                  <a:srgbClr val="000066"/>
                </a:solidFill>
                <a:effectLst>
                  <a:glow rad="1295400">
                    <a:srgbClr val="0070C0">
                      <a:alpha val="10000"/>
                    </a:srgbClr>
                  </a:glow>
                </a:effectLst>
                <a:latin typeface="Caladea" panose="02040503050406030204" pitchFamily="18" charset="0"/>
                <a:ea typeface="Source Serif Pro Black" panose="02040903050405020204" pitchFamily="18" charset="0"/>
                <a:cs typeface="Miriam Mono CLM" panose="02000503000000000000" pitchFamily="2" charset="-79"/>
              </a:rPr>
              <a:t>E</a:t>
            </a:r>
            <a:r>
              <a:rPr lang="fr-BE" sz="1900" b="1" dirty="0">
                <a:solidFill>
                  <a:srgbClr val="000066"/>
                </a:solidFill>
                <a:effectLst>
                  <a:glow rad="1295400">
                    <a:srgbClr val="0070C0">
                      <a:alpha val="10000"/>
                    </a:srgbClr>
                  </a:glow>
                </a:effectLst>
                <a:latin typeface="Caladea" panose="02040503050406030204" pitchFamily="18" charset="0"/>
              </a:rPr>
              <a:t> </a:t>
            </a:r>
            <a:endParaRPr lang="en-US" sz="1900" dirty="0">
              <a:solidFill>
                <a:srgbClr val="000066"/>
              </a:solidFill>
              <a:effectLst>
                <a:glow rad="1295400">
                  <a:srgbClr val="0070C0">
                    <a:alpha val="10000"/>
                  </a:srgbClr>
                </a:glow>
              </a:effectLst>
              <a:latin typeface="Caladea" panose="02040503050406030204" pitchFamily="18" charset="0"/>
            </a:endParaRPr>
          </a:p>
        </p:txBody>
      </p:sp>
    </p:spTree>
    <p:extLst>
      <p:ext uri="{BB962C8B-B14F-4D97-AF65-F5344CB8AC3E}">
        <p14:creationId xmlns:p14="http://schemas.microsoft.com/office/powerpoint/2010/main" val="24135028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76118" y="2800504"/>
            <a:ext cx="2612246" cy="1384995"/>
          </a:xfrm>
          <a:prstGeom prst="rect">
            <a:avLst/>
          </a:prstGeom>
        </p:spPr>
        <p:txBody>
          <a:bodyPr wrap="square">
            <a:spAutoFit/>
          </a:bodyPr>
          <a:lstStyle/>
          <a:p>
            <a:pPr algn="just">
              <a:spcAft>
                <a:spcPts val="0"/>
              </a:spcAft>
            </a:pPr>
            <a:r>
              <a:rPr lang="fr-FR" sz="1050" dirty="0">
                <a:solidFill>
                  <a:srgbClr val="000066"/>
                </a:solidFill>
                <a:latin typeface="Caladea" panose="02040503050406030204" pitchFamily="18" charset="0"/>
                <a:ea typeface="Times New Roman" panose="02020603050405020304" pitchFamily="18" charset="0"/>
                <a:cs typeface="Times New Roman" panose="02020603050405020304" pitchFamily="18" charset="0"/>
              </a:rPr>
              <a:t>Joueuse de </a:t>
            </a:r>
            <a:r>
              <a:rPr lang="fr-FR" sz="1050" dirty="0">
                <a:solidFill>
                  <a:srgbClr val="000066"/>
                </a:solidFill>
                <a:latin typeface="Caladea" panose="02040503050406030204" pitchFamily="18" charset="0"/>
                <a:ea typeface="Times New Roman" panose="02020603050405020304" pitchFamily="18" charset="0"/>
              </a:rPr>
              <a:t>tennis</a:t>
            </a:r>
            <a:r>
              <a:rPr lang="fr-FR" sz="1050" dirty="0">
                <a:solidFill>
                  <a:srgbClr val="000066"/>
                </a:solidFill>
                <a:latin typeface="Caladea" panose="02040503050406030204" pitchFamily="18" charset="0"/>
                <a:ea typeface="Times New Roman" panose="02020603050405020304" pitchFamily="18" charset="0"/>
                <a:cs typeface="Times New Roman" panose="02020603050405020304" pitchFamily="18" charset="0"/>
              </a:rPr>
              <a:t> </a:t>
            </a:r>
            <a:r>
              <a:rPr lang="fr-FR" sz="1050" dirty="0">
                <a:solidFill>
                  <a:srgbClr val="000066"/>
                </a:solidFill>
                <a:latin typeface="Caladea" panose="02040503050406030204" pitchFamily="18" charset="0"/>
                <a:ea typeface="Times New Roman" panose="02020603050405020304" pitchFamily="18" charset="0"/>
              </a:rPr>
              <a:t>belge </a:t>
            </a:r>
            <a:r>
              <a:rPr lang="fr-BE" sz="1050" dirty="0">
                <a:solidFill>
                  <a:srgbClr val="000066"/>
                </a:solidFill>
                <a:latin typeface="Caladea" panose="02040503050406030204" pitchFamily="18" charset="0"/>
                <a:ea typeface="Times New Roman" panose="02020603050405020304" pitchFamily="18" charset="0"/>
                <a:cs typeface="Times New Roman" panose="02020603050405020304" pitchFamily="18" charset="0"/>
              </a:rPr>
              <a:t>qualifiée </a:t>
            </a:r>
            <a:r>
              <a:rPr lang="fr-FR" sz="1050" dirty="0">
                <a:solidFill>
                  <a:srgbClr val="000066"/>
                </a:solidFill>
                <a:latin typeface="Caladea" panose="02040503050406030204" pitchFamily="18" charset="0"/>
                <a:ea typeface="Times New Roman" panose="02020603050405020304" pitchFamily="18" charset="0"/>
                <a:cs typeface="Times New Roman" panose="02020603050405020304" pitchFamily="18" charset="0"/>
              </a:rPr>
              <a:t>« meilleur revers du monde » pendant les années 2003-2008. </a:t>
            </a:r>
            <a:r>
              <a:rPr lang="fr-FR" sz="1050" dirty="0">
                <a:solidFill>
                  <a:srgbClr val="000066"/>
                </a:solidFill>
                <a:latin typeface="Caladea" panose="02040503050406030204" pitchFamily="18" charset="0"/>
              </a:rPr>
              <a:t>Justine est à ce jour la meilleure joueuse belge avec un total de 43 titres dont 7 Grands-Chelem et </a:t>
            </a:r>
            <a:r>
              <a:rPr lang="fr-FR" sz="1050" dirty="0">
                <a:solidFill>
                  <a:srgbClr val="000066"/>
                </a:solidFill>
                <a:latin typeface="Caladea" panose="02040503050406030204" pitchFamily="18" charset="0"/>
                <a:ea typeface="Times New Roman" panose="02020603050405020304" pitchFamily="18" charset="0"/>
                <a:cs typeface="Times New Roman" panose="02020603050405020304" pitchFamily="18" charset="0"/>
              </a:rPr>
              <a:t>1 </a:t>
            </a:r>
            <a:r>
              <a:rPr lang="fr-BE" sz="1050" dirty="0">
                <a:solidFill>
                  <a:srgbClr val="000066"/>
                </a:solidFill>
                <a:latin typeface="Caladea" panose="02040503050406030204" pitchFamily="18" charset="0"/>
                <a:ea typeface="Times New Roman" panose="02020603050405020304" pitchFamily="18" charset="0"/>
              </a:rPr>
              <a:t>médaille d'or olympique</a:t>
            </a:r>
            <a:r>
              <a:rPr lang="en-US" sz="1050" dirty="0">
                <a:solidFill>
                  <a:srgbClr val="000066"/>
                </a:solidFill>
                <a:latin typeface="Caladea" panose="02040503050406030204" pitchFamily="18" charset="0"/>
                <a:ea typeface="Times New Roman" panose="02020603050405020304" pitchFamily="18" charset="0"/>
              </a:rPr>
              <a:t>. Un </a:t>
            </a:r>
            <a:r>
              <a:rPr lang="fr-FR" sz="1050" dirty="0">
                <a:solidFill>
                  <a:srgbClr val="000066"/>
                </a:solidFill>
                <a:latin typeface="Caladea" panose="02040503050406030204" pitchFamily="18" charset="0"/>
              </a:rPr>
              <a:t>astéroïde porte le nom de la joueuse de tennis Justine Henin</a:t>
            </a:r>
            <a:r>
              <a:rPr lang="fr-FR" sz="1050" dirty="0">
                <a:latin typeface="Caladea" panose="02040503050406030204" pitchFamily="18" charset="0"/>
              </a:rPr>
              <a:t>.</a:t>
            </a:r>
            <a:endParaRPr lang="en-US" sz="1050" dirty="0">
              <a:effectLst/>
              <a:latin typeface="Caladea" panose="02040503050406030204" pitchFamily="18" charset="0"/>
              <a:ea typeface="Times New Roman" panose="02020603050405020304" pitchFamily="18" charset="0"/>
            </a:endParaRPr>
          </a:p>
        </p:txBody>
      </p:sp>
      <p:sp>
        <p:nvSpPr>
          <p:cNvPr id="4" name="Rectangle 3"/>
          <p:cNvSpPr/>
          <p:nvPr/>
        </p:nvSpPr>
        <p:spPr>
          <a:xfrm>
            <a:off x="2888364" y="2913535"/>
            <a:ext cx="2880320" cy="1302472"/>
          </a:xfrm>
          <a:prstGeom prst="rect">
            <a:avLst/>
          </a:prstGeom>
        </p:spPr>
        <p:txBody>
          <a:bodyPr wrap="square">
            <a:spAutoFit/>
          </a:bodyPr>
          <a:lstStyle/>
          <a:p>
            <a:pPr algn="ctr">
              <a:lnSpc>
                <a:spcPct val="107000"/>
              </a:lnSpc>
            </a:pPr>
            <a:r>
              <a:rPr lang="fr-FR" sz="1100" b="1" dirty="0">
                <a:solidFill>
                  <a:srgbClr val="000066"/>
                </a:solidFill>
                <a:latin typeface="Caladea" panose="02040503050406030204" pitchFamily="18" charset="0"/>
                <a:ea typeface="Times New Roman" panose="02020603050405020304" pitchFamily="18" charset="0"/>
                <a:cs typeface="Times New Roman" panose="02020603050405020304" pitchFamily="18" charset="0"/>
              </a:rPr>
              <a:t>Léonie </a:t>
            </a:r>
            <a:r>
              <a:rPr lang="fr-FR" sz="1100" b="1" dirty="0" err="1">
                <a:solidFill>
                  <a:srgbClr val="000066"/>
                </a:solidFill>
                <a:latin typeface="Caladea" panose="02040503050406030204" pitchFamily="18" charset="0"/>
                <a:ea typeface="Times New Roman" panose="02020603050405020304" pitchFamily="18" charset="0"/>
                <a:cs typeface="Times New Roman" panose="02020603050405020304" pitchFamily="18" charset="0"/>
              </a:rPr>
              <a:t>Cooreman</a:t>
            </a:r>
            <a:r>
              <a:rPr lang="fr-FR" sz="1100" b="1" dirty="0">
                <a:solidFill>
                  <a:srgbClr val="000066"/>
                </a:solidFill>
                <a:latin typeface="Caladea" panose="02040503050406030204" pitchFamily="18" charset="0"/>
                <a:ea typeface="Times New Roman" panose="02020603050405020304" pitchFamily="18" charset="0"/>
                <a:cs typeface="Times New Roman" panose="02020603050405020304" pitchFamily="18" charset="0"/>
              </a:rPr>
              <a:t> dit Annie Cordy</a:t>
            </a:r>
            <a:br>
              <a:rPr lang="fr-FR" b="1" dirty="0">
                <a:solidFill>
                  <a:srgbClr val="000066"/>
                </a:solidFill>
                <a:latin typeface="Caladea" panose="02040503050406030204" pitchFamily="18" charset="0"/>
                <a:ea typeface="Calibri" panose="020F0502020204030204" pitchFamily="34" charset="0"/>
                <a:cs typeface="Times New Roman" panose="02020603050405020304" pitchFamily="18" charset="0"/>
              </a:rPr>
            </a:br>
            <a:r>
              <a:rPr lang="fr-FR" sz="1000" i="1" dirty="0">
                <a:solidFill>
                  <a:srgbClr val="000066"/>
                </a:solidFill>
                <a:latin typeface="Caladea" panose="02040503050406030204" pitchFamily="18" charset="0"/>
                <a:ea typeface="Times New Roman" panose="02020603050405020304" pitchFamily="18" charset="0"/>
              </a:rPr>
              <a:t>16.06.1928 – 4.09.2020</a:t>
            </a:r>
            <a:endParaRPr lang="en-US" sz="1000" i="1" dirty="0">
              <a:solidFill>
                <a:srgbClr val="000066"/>
              </a:solidFill>
              <a:latin typeface="Caladea" panose="02040503050406030204" pitchFamily="18" charset="0"/>
              <a:ea typeface="Times New Roman" panose="02020603050405020304" pitchFamily="18" charset="0"/>
            </a:endParaRPr>
          </a:p>
          <a:p>
            <a:pPr algn="just">
              <a:lnSpc>
                <a:spcPct val="107000"/>
              </a:lnSpc>
              <a:spcAft>
                <a:spcPts val="800"/>
              </a:spcAft>
            </a:pPr>
            <a:r>
              <a:rPr lang="en-US" sz="1050" dirty="0">
                <a:solidFill>
                  <a:srgbClr val="000066"/>
                </a:solidFill>
                <a:latin typeface="Caladea" panose="02040503050406030204" pitchFamily="18" charset="0"/>
                <a:ea typeface="Times New Roman" panose="02020603050405020304" pitchFamily="18" charset="0"/>
              </a:rPr>
              <a:t>Chanteuse</a:t>
            </a:r>
            <a:r>
              <a:rPr lang="fr-FR" sz="1050" dirty="0">
                <a:solidFill>
                  <a:srgbClr val="000066"/>
                </a:solidFill>
                <a:latin typeface="Caladea" panose="02040503050406030204" pitchFamily="18" charset="0"/>
                <a:ea typeface="Times New Roman" panose="02020603050405020304" pitchFamily="18" charset="0"/>
              </a:rPr>
              <a:t>, </a:t>
            </a:r>
            <a:r>
              <a:rPr lang="fr-BE" sz="1050" dirty="0">
                <a:solidFill>
                  <a:srgbClr val="000066"/>
                </a:solidFill>
                <a:latin typeface="Caladea" panose="02040503050406030204" pitchFamily="18" charset="0"/>
                <a:ea typeface="Times New Roman" panose="02020603050405020304" pitchFamily="18" charset="0"/>
              </a:rPr>
              <a:t>meneuse</a:t>
            </a:r>
            <a:r>
              <a:rPr lang="en-US" sz="1050" dirty="0">
                <a:solidFill>
                  <a:srgbClr val="000066"/>
                </a:solidFill>
                <a:latin typeface="Caladea" panose="02040503050406030204" pitchFamily="18" charset="0"/>
                <a:ea typeface="Times New Roman" panose="02020603050405020304" pitchFamily="18" charset="0"/>
              </a:rPr>
              <a:t> de revue</a:t>
            </a:r>
            <a:r>
              <a:rPr lang="fr-FR" sz="1050" dirty="0">
                <a:solidFill>
                  <a:srgbClr val="000066"/>
                </a:solidFill>
                <a:latin typeface="Caladea" panose="02040503050406030204" pitchFamily="18" charset="0"/>
                <a:ea typeface="Times New Roman" panose="02020603050405020304" pitchFamily="18" charset="0"/>
              </a:rPr>
              <a:t> et </a:t>
            </a:r>
            <a:r>
              <a:rPr lang="fr-BE" sz="1050" dirty="0">
                <a:solidFill>
                  <a:srgbClr val="000066"/>
                </a:solidFill>
                <a:latin typeface="Caladea" panose="02040503050406030204" pitchFamily="18" charset="0"/>
                <a:ea typeface="Times New Roman" panose="02020603050405020304" pitchFamily="18" charset="0"/>
              </a:rPr>
              <a:t>actrice</a:t>
            </a:r>
            <a:r>
              <a:rPr lang="fr-FR" sz="1050" dirty="0">
                <a:solidFill>
                  <a:srgbClr val="000066"/>
                </a:solidFill>
                <a:latin typeface="Caladea" panose="02040503050406030204" pitchFamily="18" charset="0"/>
                <a:ea typeface="Times New Roman" panose="02020603050405020304" pitchFamily="18" charset="0"/>
              </a:rPr>
              <a:t> </a:t>
            </a:r>
            <a:r>
              <a:rPr lang="fr-BE" sz="1050" dirty="0">
                <a:solidFill>
                  <a:srgbClr val="000066"/>
                </a:solidFill>
                <a:latin typeface="Caladea" panose="02040503050406030204" pitchFamily="18" charset="0"/>
                <a:ea typeface="Times New Roman" panose="02020603050405020304" pitchFamily="18" charset="0"/>
              </a:rPr>
              <a:t>belge.</a:t>
            </a:r>
            <a:r>
              <a:rPr lang="fr-FR" sz="1050" dirty="0">
                <a:solidFill>
                  <a:srgbClr val="000066"/>
                </a:solidFill>
                <a:latin typeface="Caladea" panose="02040503050406030204" pitchFamily="18" charset="0"/>
                <a:ea typeface="Times New Roman" panose="02020603050405020304" pitchFamily="18" charset="0"/>
              </a:rPr>
              <a:t> Très énergique et toujours de bonne humeur lors de ses apparitions en public. Anoblie en 2005 avec le titre personnel de </a:t>
            </a:r>
            <a:r>
              <a:rPr lang="fr-BE" sz="1050" dirty="0">
                <a:solidFill>
                  <a:srgbClr val="000066"/>
                </a:solidFill>
                <a:latin typeface="Caladea" panose="02040503050406030204" pitchFamily="18" charset="0"/>
                <a:ea typeface="Times New Roman" panose="02020603050405020304" pitchFamily="18" charset="0"/>
              </a:rPr>
              <a:t>baronne</a:t>
            </a:r>
            <a:r>
              <a:rPr lang="fr-FR" sz="1050" dirty="0">
                <a:solidFill>
                  <a:srgbClr val="000066"/>
                </a:solidFill>
                <a:latin typeface="Caladea" panose="02040503050406030204" pitchFamily="18" charset="0"/>
                <a:ea typeface="Times New Roman" panose="02020603050405020304" pitchFamily="18" charset="0"/>
              </a:rPr>
              <a:t>, elle choisit pour </a:t>
            </a:r>
            <a:r>
              <a:rPr lang="en-US" sz="1050" dirty="0">
                <a:solidFill>
                  <a:srgbClr val="000066"/>
                </a:solidFill>
                <a:latin typeface="Caladea" panose="02040503050406030204" pitchFamily="18" charset="0"/>
                <a:ea typeface="Times New Roman" panose="02020603050405020304" pitchFamily="18" charset="0"/>
              </a:rPr>
              <a:t>devise</a:t>
            </a:r>
            <a:r>
              <a:rPr lang="fr-FR" sz="1050" dirty="0">
                <a:solidFill>
                  <a:srgbClr val="000066"/>
                </a:solidFill>
                <a:latin typeface="Caladea" panose="02040503050406030204" pitchFamily="18" charset="0"/>
                <a:ea typeface="Times New Roman" panose="02020603050405020304" pitchFamily="18" charset="0"/>
              </a:rPr>
              <a:t> « La passion fait la force ».</a:t>
            </a:r>
            <a:endParaRPr lang="en-US" sz="1050" dirty="0">
              <a:solidFill>
                <a:srgbClr val="000066"/>
              </a:solidFill>
              <a:latin typeface="Caladea" panose="02040503050406030204" pitchFamily="18" charset="0"/>
              <a:ea typeface="Times New Roman" panose="02020603050405020304" pitchFamily="18" charset="0"/>
            </a:endParaRPr>
          </a:p>
        </p:txBody>
      </p:sp>
      <p:sp>
        <p:nvSpPr>
          <p:cNvPr id="5" name="Rectangle 4"/>
          <p:cNvSpPr/>
          <p:nvPr/>
        </p:nvSpPr>
        <p:spPr>
          <a:xfrm>
            <a:off x="5798026" y="2276872"/>
            <a:ext cx="3096292" cy="2054409"/>
          </a:xfrm>
          <a:prstGeom prst="rect">
            <a:avLst/>
          </a:prstGeom>
        </p:spPr>
        <p:txBody>
          <a:bodyPr wrap="square">
            <a:spAutoFit/>
          </a:bodyPr>
          <a:lstStyle/>
          <a:p>
            <a:r>
              <a:rPr lang="fr-FR" sz="1100" i="1" dirty="0">
                <a:solidFill>
                  <a:srgbClr val="000066"/>
                </a:solidFill>
                <a:latin typeface="Caladea" panose="02040503050406030204" pitchFamily="18" charset="0"/>
                <a:ea typeface="Times New Roman" panose="02020603050405020304" pitchFamily="18" charset="0"/>
              </a:rPr>
              <a:t>17 juin 1945 </a:t>
            </a:r>
          </a:p>
          <a:p>
            <a:pPr algn="ctr"/>
            <a:r>
              <a:rPr lang="fr-BE" sz="1100" b="1" dirty="0">
                <a:solidFill>
                  <a:srgbClr val="000066"/>
                </a:solidFill>
                <a:latin typeface="Caladea" panose="02040503050406030204" pitchFamily="18" charset="0"/>
                <a:ea typeface="Times New Roman" panose="02020603050405020304" pitchFamily="18" charset="0"/>
                <a:cs typeface="Times New Roman" panose="02020603050405020304" pitchFamily="18" charset="0"/>
              </a:rPr>
              <a:t>Édouard Louis Joseph, baron Merckx</a:t>
            </a:r>
            <a:br>
              <a:rPr lang="fr-BE" sz="1100" b="1" dirty="0">
                <a:solidFill>
                  <a:srgbClr val="000066"/>
                </a:solidFill>
                <a:latin typeface="Caladea" panose="02040503050406030204" pitchFamily="18" charset="0"/>
                <a:ea typeface="Times New Roman" panose="02020603050405020304" pitchFamily="18" charset="0"/>
                <a:cs typeface="Times New Roman" panose="02020603050405020304" pitchFamily="18" charset="0"/>
              </a:rPr>
            </a:br>
            <a:r>
              <a:rPr lang="fr-BE" sz="1100" b="1" dirty="0">
                <a:solidFill>
                  <a:srgbClr val="000066"/>
                </a:solidFill>
                <a:latin typeface="Caladea" panose="02040503050406030204" pitchFamily="18" charset="0"/>
                <a:ea typeface="Times New Roman" panose="02020603050405020304" pitchFamily="18" charset="0"/>
                <a:cs typeface="Times New Roman" panose="02020603050405020304" pitchFamily="18" charset="0"/>
              </a:rPr>
              <a:t> </a:t>
            </a:r>
            <a:r>
              <a:rPr lang="fr-BE" sz="1100" dirty="0">
                <a:solidFill>
                  <a:srgbClr val="000066"/>
                </a:solidFill>
                <a:latin typeface="Caladea" panose="02040503050406030204" pitchFamily="18" charset="0"/>
                <a:ea typeface="Times New Roman" panose="02020603050405020304" pitchFamily="18" charset="0"/>
                <a:cs typeface="Times New Roman" panose="02020603050405020304" pitchFamily="18" charset="0"/>
              </a:rPr>
              <a:t>plus connu sous le nom d</a:t>
            </a:r>
            <a:r>
              <a:rPr lang="fr-BE" sz="1100" b="1" dirty="0">
                <a:solidFill>
                  <a:srgbClr val="000066"/>
                </a:solidFill>
                <a:latin typeface="Caladea" panose="02040503050406030204" pitchFamily="18" charset="0"/>
                <a:ea typeface="Times New Roman" panose="02020603050405020304" pitchFamily="18" charset="0"/>
                <a:cs typeface="Times New Roman" panose="02020603050405020304" pitchFamily="18" charset="0"/>
              </a:rPr>
              <a:t>’Eddy Merckx</a:t>
            </a:r>
            <a:r>
              <a:rPr lang="fr-FR" sz="1050" dirty="0">
                <a:solidFill>
                  <a:srgbClr val="000066"/>
                </a:solidFill>
                <a:latin typeface="Caladea" panose="02040503050406030204" pitchFamily="18" charset="0"/>
                <a:ea typeface="Times New Roman" panose="02020603050405020304" pitchFamily="18" charset="0"/>
              </a:rPr>
              <a:t>  </a:t>
            </a:r>
          </a:p>
          <a:p>
            <a:pPr algn="just"/>
            <a:r>
              <a:rPr lang="fr-FR" sz="1050" dirty="0">
                <a:solidFill>
                  <a:srgbClr val="000066"/>
                </a:solidFill>
                <a:latin typeface="Caladea" panose="02040503050406030204" pitchFamily="18" charset="0"/>
                <a:ea typeface="Times New Roman" panose="02020603050405020304" pitchFamily="18" charset="0"/>
              </a:rPr>
              <a:t>Cycliste belge, considéré comme le plus grand cycliste de l’histoire. Il a remporté 625 courses durant sa carrière, ce qui constitue un record. Eddy Merckx a notamment gagné onze Grands Tours et il a également terminé douze fois sur un podium final d’un grand tour. Eddy Merckx a remporté trois championnats du monde en ligne, le record de l'heure et 31 victoires dans les classiques. Il est élu « Athlète belge et International du </a:t>
            </a:r>
            <a:r>
              <a:rPr lang="fr-FR" sz="1050" dirty="0" err="1">
                <a:solidFill>
                  <a:srgbClr val="000066"/>
                </a:solidFill>
                <a:latin typeface="Caladea" panose="02040503050406030204" pitchFamily="18" charset="0"/>
                <a:ea typeface="Times New Roman" panose="02020603050405020304" pitchFamily="18" charset="0"/>
              </a:rPr>
              <a:t>xxe</a:t>
            </a:r>
            <a:r>
              <a:rPr lang="fr-FR" sz="1050" dirty="0">
                <a:solidFill>
                  <a:srgbClr val="000066"/>
                </a:solidFill>
                <a:latin typeface="Caladea" panose="02040503050406030204" pitchFamily="18" charset="0"/>
                <a:ea typeface="Times New Roman" panose="02020603050405020304" pitchFamily="18" charset="0"/>
              </a:rPr>
              <a:t> siècle ».</a:t>
            </a:r>
            <a:endParaRPr lang="en-US" sz="1600" dirty="0">
              <a:solidFill>
                <a:srgbClr val="000066"/>
              </a:solidFill>
              <a:effectLst/>
              <a:latin typeface="Caladea" panose="02040503050406030204" pitchFamily="18" charset="0"/>
              <a:ea typeface="Calibri" panose="020F0502020204030204" pitchFamily="34" charset="0"/>
              <a:cs typeface="Times New Roman" panose="02020603050405020304" pitchFamily="18" charset="0"/>
            </a:endParaRPr>
          </a:p>
        </p:txBody>
      </p:sp>
      <p:sp>
        <p:nvSpPr>
          <p:cNvPr id="6" name="Rectangle 5"/>
          <p:cNvSpPr/>
          <p:nvPr/>
        </p:nvSpPr>
        <p:spPr>
          <a:xfrm>
            <a:off x="224999" y="5036145"/>
            <a:ext cx="2458550" cy="1715854"/>
          </a:xfrm>
          <a:prstGeom prst="rect">
            <a:avLst/>
          </a:prstGeom>
        </p:spPr>
        <p:txBody>
          <a:bodyPr wrap="square">
            <a:spAutoFit/>
          </a:bodyPr>
          <a:lstStyle/>
          <a:p>
            <a:r>
              <a:rPr lang="fr-FR" sz="1100" b="1" dirty="0">
                <a:solidFill>
                  <a:srgbClr val="000066"/>
                </a:solidFill>
                <a:latin typeface="Caladea" panose="02040503050406030204" pitchFamily="18" charset="0"/>
                <a:ea typeface="Times New Roman" panose="02020603050405020304" pitchFamily="18" charset="0"/>
                <a:cs typeface="Times New Roman" panose="02020603050405020304" pitchFamily="18" charset="0"/>
              </a:rPr>
              <a:t>Marie </a:t>
            </a:r>
            <a:r>
              <a:rPr lang="fr-FR" sz="1100" b="1" dirty="0" err="1">
                <a:solidFill>
                  <a:srgbClr val="000066"/>
                </a:solidFill>
                <a:latin typeface="Caladea" panose="02040503050406030204" pitchFamily="18" charset="0"/>
                <a:ea typeface="Times New Roman" panose="02020603050405020304" pitchFamily="18" charset="0"/>
                <a:cs typeface="Times New Roman" panose="02020603050405020304" pitchFamily="18" charset="0"/>
              </a:rPr>
              <a:t>Gillain</a:t>
            </a:r>
            <a:endParaRPr lang="fr-FR" sz="1100" b="1" dirty="0">
              <a:solidFill>
                <a:srgbClr val="000066"/>
              </a:solidFill>
              <a:latin typeface="Caladea" panose="02040503050406030204" pitchFamily="18" charset="0"/>
              <a:ea typeface="Times New Roman" panose="02020603050405020304" pitchFamily="18" charset="0"/>
              <a:cs typeface="Times New Roman" panose="02020603050405020304" pitchFamily="18" charset="0"/>
            </a:endParaRPr>
          </a:p>
          <a:p>
            <a:r>
              <a:rPr lang="fr-FR" sz="1050" i="1" dirty="0">
                <a:solidFill>
                  <a:srgbClr val="000066"/>
                </a:solidFill>
                <a:latin typeface="Caladea" panose="02040503050406030204" pitchFamily="18" charset="0"/>
                <a:ea typeface="Times New Roman" panose="02020603050405020304" pitchFamily="18" charset="0"/>
                <a:cs typeface="Times New Roman" panose="02020603050405020304" pitchFamily="18" charset="0"/>
              </a:rPr>
              <a:t>18.06.1975 </a:t>
            </a:r>
          </a:p>
          <a:p>
            <a:pPr algn="just"/>
            <a:r>
              <a:rPr lang="fr-FR" sz="1050" dirty="0">
                <a:solidFill>
                  <a:srgbClr val="000066"/>
                </a:solidFill>
                <a:latin typeface="Caladea" panose="02040503050406030204" pitchFamily="18" charset="0"/>
                <a:ea typeface="Times New Roman" panose="02020603050405020304" pitchFamily="18" charset="0"/>
                <a:cs typeface="Times New Roman" panose="02020603050405020304" pitchFamily="18" charset="0"/>
              </a:rPr>
              <a:t>Actrice belge révélée très jeune en 1991 dans le film ’’Mon père ce héros’’, nommée pour le César du meilleur espoir féminin. Elle a reçu le prix: « Ours d'or » du Festival de Berlin, ainsi qu'une nouvelle nomination pour le César du meilleur espoir féminin et le prix Romy-Schneider en 1996.</a:t>
            </a:r>
            <a:endParaRPr lang="en-US" sz="1050" dirty="0">
              <a:solidFill>
                <a:srgbClr val="000066"/>
              </a:solidFill>
              <a:latin typeface="Caladea" panose="02040503050406030204" pitchFamily="18" charset="0"/>
              <a:ea typeface="Times New Roman" panose="02020603050405020304" pitchFamily="18" charset="0"/>
              <a:cs typeface="Times New Roman" panose="02020603050405020304" pitchFamily="18" charset="0"/>
            </a:endParaRPr>
          </a:p>
        </p:txBody>
      </p:sp>
      <p:sp>
        <p:nvSpPr>
          <p:cNvPr id="7" name="Rectangle 6"/>
          <p:cNvSpPr/>
          <p:nvPr/>
        </p:nvSpPr>
        <p:spPr>
          <a:xfrm>
            <a:off x="2607005" y="5212368"/>
            <a:ext cx="3051228" cy="1546577"/>
          </a:xfrm>
          <a:prstGeom prst="rect">
            <a:avLst/>
          </a:prstGeom>
        </p:spPr>
        <p:txBody>
          <a:bodyPr wrap="square">
            <a:spAutoFit/>
          </a:bodyPr>
          <a:lstStyle/>
          <a:p>
            <a:pPr algn="ctr"/>
            <a:r>
              <a:rPr lang="fr-FR" sz="1100" b="1" dirty="0">
                <a:solidFill>
                  <a:srgbClr val="000066"/>
                </a:solidFill>
                <a:latin typeface="Caladea" panose="02040503050406030204" pitchFamily="18" charset="0"/>
                <a:ea typeface="Times New Roman" panose="02020603050405020304" pitchFamily="18" charset="0"/>
                <a:cs typeface="Times New Roman" panose="02020603050405020304" pitchFamily="18" charset="0"/>
              </a:rPr>
              <a:t>Pierre </a:t>
            </a:r>
            <a:r>
              <a:rPr lang="fr-FR" sz="1100" b="1" dirty="0" err="1">
                <a:solidFill>
                  <a:srgbClr val="000066"/>
                </a:solidFill>
                <a:latin typeface="Caladea" panose="02040503050406030204" pitchFamily="18" charset="0"/>
                <a:ea typeface="Times New Roman" panose="02020603050405020304" pitchFamily="18" charset="0"/>
                <a:cs typeface="Times New Roman" panose="02020603050405020304" pitchFamily="18" charset="0"/>
              </a:rPr>
              <a:t>Culliford</a:t>
            </a:r>
            <a:r>
              <a:rPr lang="fr-FR" sz="1100" dirty="0">
                <a:solidFill>
                  <a:srgbClr val="000066"/>
                </a:solidFill>
                <a:latin typeface="Caladea" panose="02040503050406030204" pitchFamily="18" charset="0"/>
                <a:ea typeface="Times New Roman" panose="02020603050405020304" pitchFamily="18" charset="0"/>
                <a:cs typeface="Times New Roman" panose="02020603050405020304" pitchFamily="18" charset="0"/>
              </a:rPr>
              <a:t>, </a:t>
            </a:r>
            <a:r>
              <a:rPr lang="fr-BE" sz="1100" dirty="0">
                <a:solidFill>
                  <a:srgbClr val="000066"/>
                </a:solidFill>
                <a:latin typeface="Caladea" panose="02040503050406030204" pitchFamily="18" charset="0"/>
                <a:ea typeface="Times New Roman" panose="02020603050405020304" pitchFamily="18" charset="0"/>
                <a:cs typeface="Times New Roman" panose="02020603050405020304" pitchFamily="18" charset="0"/>
              </a:rPr>
              <a:t>plus connu comme </a:t>
            </a:r>
            <a:r>
              <a:rPr lang="fr-FR" sz="1100" b="1" dirty="0">
                <a:solidFill>
                  <a:srgbClr val="000066"/>
                </a:solidFill>
                <a:latin typeface="Caladea" panose="02040503050406030204" pitchFamily="18" charset="0"/>
                <a:ea typeface="Times New Roman" panose="02020603050405020304" pitchFamily="18" charset="0"/>
                <a:cs typeface="Times New Roman" panose="02020603050405020304" pitchFamily="18" charset="0"/>
              </a:rPr>
              <a:t>Peyo</a:t>
            </a:r>
            <a:r>
              <a:rPr lang="fr-FR" sz="1100" dirty="0">
                <a:solidFill>
                  <a:srgbClr val="000066"/>
                </a:solidFill>
                <a:latin typeface="Caladea" panose="02040503050406030204" pitchFamily="18" charset="0"/>
                <a:ea typeface="Times New Roman" panose="02020603050405020304" pitchFamily="18" charset="0"/>
                <a:cs typeface="Times New Roman" panose="02020603050405020304" pitchFamily="18" charset="0"/>
              </a:rPr>
              <a:t> </a:t>
            </a:r>
          </a:p>
          <a:p>
            <a:pPr algn="ctr"/>
            <a:r>
              <a:rPr lang="fr-BE" sz="1000" i="1" dirty="0">
                <a:solidFill>
                  <a:srgbClr val="000066"/>
                </a:solidFill>
                <a:latin typeface="Caladea" panose="02040503050406030204" pitchFamily="18" charset="0"/>
                <a:ea typeface="Times New Roman" panose="02020603050405020304" pitchFamily="18" charset="0"/>
                <a:cs typeface="Times New Roman" panose="02020603050405020304" pitchFamily="18" charset="0"/>
              </a:rPr>
              <a:t>25</a:t>
            </a:r>
            <a:r>
              <a:rPr lang="fr-FR" sz="1000" i="1" dirty="0">
                <a:solidFill>
                  <a:srgbClr val="000066"/>
                </a:solidFill>
                <a:latin typeface="Caladea" panose="02040503050406030204" pitchFamily="18" charset="0"/>
                <a:ea typeface="Times New Roman" panose="02020603050405020304" pitchFamily="18" charset="0"/>
                <a:cs typeface="Times New Roman" panose="02020603050405020304" pitchFamily="18" charset="0"/>
              </a:rPr>
              <a:t>.06.</a:t>
            </a:r>
            <a:r>
              <a:rPr lang="fr-BE" sz="1000" i="1" dirty="0">
                <a:solidFill>
                  <a:srgbClr val="000066"/>
                </a:solidFill>
                <a:latin typeface="Caladea" panose="02040503050406030204" pitchFamily="18" charset="0"/>
                <a:ea typeface="Times New Roman" panose="02020603050405020304" pitchFamily="18" charset="0"/>
                <a:cs typeface="Times New Roman" panose="02020603050405020304" pitchFamily="18" charset="0"/>
              </a:rPr>
              <a:t>1928</a:t>
            </a:r>
            <a:r>
              <a:rPr lang="fr-FR" sz="1000" i="1" dirty="0">
                <a:solidFill>
                  <a:srgbClr val="000066"/>
                </a:solidFill>
                <a:latin typeface="Caladea" panose="02040503050406030204" pitchFamily="18" charset="0"/>
                <a:ea typeface="Times New Roman" panose="02020603050405020304" pitchFamily="18" charset="0"/>
                <a:cs typeface="Times New Roman" panose="02020603050405020304" pitchFamily="18" charset="0"/>
              </a:rPr>
              <a:t> - </a:t>
            </a:r>
            <a:r>
              <a:rPr lang="fr-BE" sz="1000" i="1" dirty="0">
                <a:solidFill>
                  <a:srgbClr val="000066"/>
                </a:solidFill>
                <a:latin typeface="Caladea" panose="02040503050406030204" pitchFamily="18" charset="0"/>
                <a:ea typeface="Times New Roman" panose="02020603050405020304" pitchFamily="18" charset="0"/>
                <a:cs typeface="Times New Roman" panose="02020603050405020304" pitchFamily="18" charset="0"/>
              </a:rPr>
              <a:t>24</a:t>
            </a:r>
            <a:r>
              <a:rPr lang="fr-FR" sz="1000" i="1" dirty="0">
                <a:solidFill>
                  <a:srgbClr val="000066"/>
                </a:solidFill>
                <a:latin typeface="Caladea" panose="02040503050406030204" pitchFamily="18" charset="0"/>
                <a:ea typeface="Times New Roman" panose="02020603050405020304" pitchFamily="18" charset="0"/>
                <a:cs typeface="Times New Roman" panose="02020603050405020304" pitchFamily="18" charset="0"/>
              </a:rPr>
              <a:t>.12.</a:t>
            </a:r>
            <a:r>
              <a:rPr lang="fr-BE" sz="1000" i="1" dirty="0">
                <a:solidFill>
                  <a:srgbClr val="000066"/>
                </a:solidFill>
                <a:latin typeface="Caladea" panose="02040503050406030204" pitchFamily="18" charset="0"/>
                <a:ea typeface="Times New Roman" panose="02020603050405020304" pitchFamily="18" charset="0"/>
                <a:cs typeface="Times New Roman" panose="02020603050405020304" pitchFamily="18" charset="0"/>
              </a:rPr>
              <a:t>1992</a:t>
            </a:r>
            <a:r>
              <a:rPr lang="fr-FR" sz="1000" i="1" dirty="0">
                <a:solidFill>
                  <a:srgbClr val="000066"/>
                </a:solidFill>
                <a:latin typeface="Caladea" panose="02040503050406030204" pitchFamily="18" charset="0"/>
                <a:ea typeface="Times New Roman" panose="02020603050405020304" pitchFamily="18" charset="0"/>
                <a:cs typeface="Times New Roman" panose="02020603050405020304" pitchFamily="18" charset="0"/>
              </a:rPr>
              <a:t> </a:t>
            </a:r>
          </a:p>
          <a:p>
            <a:pPr algn="just"/>
            <a:r>
              <a:rPr lang="fr-BE" sz="1050" dirty="0">
                <a:solidFill>
                  <a:srgbClr val="000066"/>
                </a:solidFill>
                <a:latin typeface="Caladea" panose="02040503050406030204" pitchFamily="18" charset="0"/>
                <a:ea typeface="Times New Roman" panose="02020603050405020304" pitchFamily="18" charset="0"/>
                <a:cs typeface="Times New Roman" panose="02020603050405020304" pitchFamily="18" charset="0"/>
              </a:rPr>
              <a:t>Auteur</a:t>
            </a:r>
            <a:r>
              <a:rPr lang="fr-FR" sz="1050" dirty="0">
                <a:solidFill>
                  <a:srgbClr val="000066"/>
                </a:solidFill>
                <a:latin typeface="Caladea" panose="02040503050406030204" pitchFamily="18" charset="0"/>
                <a:ea typeface="Times New Roman" panose="02020603050405020304" pitchFamily="18" charset="0"/>
                <a:cs typeface="Times New Roman" panose="02020603050405020304" pitchFamily="18" charset="0"/>
              </a:rPr>
              <a:t> </a:t>
            </a:r>
            <a:r>
              <a:rPr lang="fr-BE" sz="1050" dirty="0">
                <a:solidFill>
                  <a:srgbClr val="000066"/>
                </a:solidFill>
                <a:latin typeface="Caladea" panose="02040503050406030204" pitchFamily="18" charset="0"/>
                <a:ea typeface="Times New Roman" panose="02020603050405020304" pitchFamily="18" charset="0"/>
                <a:cs typeface="Times New Roman" panose="02020603050405020304" pitchFamily="18" charset="0"/>
              </a:rPr>
              <a:t>belge</a:t>
            </a:r>
            <a:r>
              <a:rPr lang="fr-FR" sz="1050" dirty="0">
                <a:solidFill>
                  <a:srgbClr val="000066"/>
                </a:solidFill>
                <a:latin typeface="Caladea" panose="02040503050406030204" pitchFamily="18" charset="0"/>
                <a:ea typeface="Times New Roman" panose="02020603050405020304" pitchFamily="18" charset="0"/>
                <a:cs typeface="Times New Roman" panose="02020603050405020304" pitchFamily="18" charset="0"/>
              </a:rPr>
              <a:t> </a:t>
            </a:r>
            <a:r>
              <a:rPr lang="fr-BE" sz="1050" dirty="0">
                <a:solidFill>
                  <a:srgbClr val="000066"/>
                </a:solidFill>
                <a:latin typeface="Caladea" panose="02040503050406030204" pitchFamily="18" charset="0"/>
                <a:ea typeface="Times New Roman" panose="02020603050405020304" pitchFamily="18" charset="0"/>
                <a:cs typeface="Times New Roman" panose="02020603050405020304" pitchFamily="18" charset="0"/>
              </a:rPr>
              <a:t>francophone</a:t>
            </a:r>
            <a:r>
              <a:rPr lang="fr-FR" sz="1050" dirty="0">
                <a:solidFill>
                  <a:srgbClr val="000066"/>
                </a:solidFill>
                <a:latin typeface="Caladea" panose="02040503050406030204" pitchFamily="18" charset="0"/>
                <a:ea typeface="Times New Roman" panose="02020603050405020304" pitchFamily="18" charset="0"/>
                <a:cs typeface="Times New Roman" panose="02020603050405020304" pitchFamily="18" charset="0"/>
              </a:rPr>
              <a:t> de </a:t>
            </a:r>
            <a:r>
              <a:rPr lang="fr-BE" sz="1050" dirty="0">
                <a:solidFill>
                  <a:srgbClr val="000066"/>
                </a:solidFill>
                <a:latin typeface="Caladea" panose="02040503050406030204" pitchFamily="18" charset="0"/>
                <a:ea typeface="Times New Roman" panose="02020603050405020304" pitchFamily="18" charset="0"/>
                <a:cs typeface="Times New Roman" panose="02020603050405020304" pitchFamily="18" charset="0"/>
              </a:rPr>
              <a:t>bande dessinée</a:t>
            </a:r>
            <a:r>
              <a:rPr lang="fr-FR" sz="1050" dirty="0">
                <a:solidFill>
                  <a:srgbClr val="000066"/>
                </a:solidFill>
                <a:latin typeface="Caladea" panose="02040503050406030204" pitchFamily="18" charset="0"/>
                <a:ea typeface="Times New Roman" panose="02020603050405020304" pitchFamily="18" charset="0"/>
                <a:cs typeface="Times New Roman" panose="02020603050405020304" pitchFamily="18" charset="0"/>
              </a:rPr>
              <a:t>, principalement connu pour les séries </a:t>
            </a:r>
            <a:r>
              <a:rPr lang="fr-BE" sz="1050" dirty="0">
                <a:solidFill>
                  <a:srgbClr val="000066"/>
                </a:solidFill>
                <a:latin typeface="Caladea" panose="02040503050406030204" pitchFamily="18" charset="0"/>
                <a:ea typeface="Times New Roman" panose="02020603050405020304" pitchFamily="18" charset="0"/>
                <a:cs typeface="Times New Roman" panose="02020603050405020304" pitchFamily="18" charset="0"/>
              </a:rPr>
              <a:t>Benoît </a:t>
            </a:r>
            <a:r>
              <a:rPr lang="fr-BE" sz="1050" dirty="0" err="1">
                <a:solidFill>
                  <a:srgbClr val="000066"/>
                </a:solidFill>
                <a:latin typeface="Caladea" panose="02040503050406030204" pitchFamily="18" charset="0"/>
                <a:ea typeface="Times New Roman" panose="02020603050405020304" pitchFamily="18" charset="0"/>
                <a:cs typeface="Times New Roman" panose="02020603050405020304" pitchFamily="18" charset="0"/>
              </a:rPr>
              <a:t>Brisefer</a:t>
            </a:r>
            <a:r>
              <a:rPr lang="fr-FR" sz="1050" dirty="0">
                <a:solidFill>
                  <a:srgbClr val="000066"/>
                </a:solidFill>
                <a:latin typeface="Caladea" panose="02040503050406030204" pitchFamily="18" charset="0"/>
                <a:ea typeface="Times New Roman" panose="02020603050405020304" pitchFamily="18" charset="0"/>
                <a:cs typeface="Times New Roman" panose="02020603050405020304" pitchFamily="18" charset="0"/>
              </a:rPr>
              <a:t>, </a:t>
            </a:r>
            <a:r>
              <a:rPr lang="fr-BE" sz="1050" dirty="0">
                <a:solidFill>
                  <a:srgbClr val="000066"/>
                </a:solidFill>
                <a:latin typeface="Caladea" panose="02040503050406030204" pitchFamily="18" charset="0"/>
                <a:ea typeface="Times New Roman" panose="02020603050405020304" pitchFamily="18" charset="0"/>
                <a:cs typeface="Times New Roman" panose="02020603050405020304" pitchFamily="18" charset="0"/>
              </a:rPr>
              <a:t>Jacky et Célestin</a:t>
            </a:r>
            <a:r>
              <a:rPr lang="fr-FR" sz="1050" dirty="0">
                <a:solidFill>
                  <a:srgbClr val="000066"/>
                </a:solidFill>
                <a:latin typeface="Caladea" panose="02040503050406030204" pitchFamily="18" charset="0"/>
                <a:ea typeface="Times New Roman" panose="02020603050405020304" pitchFamily="18" charset="0"/>
                <a:cs typeface="Times New Roman" panose="02020603050405020304" pitchFamily="18" charset="0"/>
              </a:rPr>
              <a:t>, </a:t>
            </a:r>
            <a:r>
              <a:rPr lang="fr-BE" sz="1050" dirty="0">
                <a:solidFill>
                  <a:srgbClr val="000066"/>
                </a:solidFill>
                <a:latin typeface="Caladea" panose="02040503050406030204" pitchFamily="18" charset="0"/>
                <a:ea typeface="Times New Roman" panose="02020603050405020304" pitchFamily="18" charset="0"/>
                <a:cs typeface="Times New Roman" panose="02020603050405020304" pitchFamily="18" charset="0"/>
              </a:rPr>
              <a:t>Johan et </a:t>
            </a:r>
            <a:r>
              <a:rPr lang="fr-BE" sz="1050" dirty="0" err="1">
                <a:solidFill>
                  <a:srgbClr val="000066"/>
                </a:solidFill>
                <a:latin typeface="Caladea" panose="02040503050406030204" pitchFamily="18" charset="0"/>
                <a:ea typeface="Times New Roman" panose="02020603050405020304" pitchFamily="18" charset="0"/>
                <a:cs typeface="Times New Roman" panose="02020603050405020304" pitchFamily="18" charset="0"/>
              </a:rPr>
              <a:t>Pirlouit</a:t>
            </a:r>
            <a:r>
              <a:rPr lang="fr-FR" sz="1050" dirty="0">
                <a:solidFill>
                  <a:srgbClr val="000066"/>
                </a:solidFill>
                <a:latin typeface="Caladea" panose="02040503050406030204" pitchFamily="18" charset="0"/>
                <a:ea typeface="Times New Roman" panose="02020603050405020304" pitchFamily="18" charset="0"/>
                <a:cs typeface="Times New Roman" panose="02020603050405020304" pitchFamily="18" charset="0"/>
              </a:rPr>
              <a:t>, </a:t>
            </a:r>
            <a:r>
              <a:rPr lang="fr-BE" sz="1050" dirty="0" err="1">
                <a:solidFill>
                  <a:srgbClr val="000066"/>
                </a:solidFill>
                <a:latin typeface="Caladea" panose="02040503050406030204" pitchFamily="18" charset="0"/>
                <a:ea typeface="Times New Roman" panose="02020603050405020304" pitchFamily="18" charset="0"/>
                <a:cs typeface="Times New Roman" panose="02020603050405020304" pitchFamily="18" charset="0"/>
              </a:rPr>
              <a:t>Poussy</a:t>
            </a:r>
            <a:r>
              <a:rPr lang="fr-FR" sz="1050" dirty="0">
                <a:solidFill>
                  <a:srgbClr val="000066"/>
                </a:solidFill>
                <a:latin typeface="Caladea" panose="02040503050406030204" pitchFamily="18" charset="0"/>
                <a:ea typeface="Times New Roman" panose="02020603050405020304" pitchFamily="18" charset="0"/>
                <a:cs typeface="Times New Roman" panose="02020603050405020304" pitchFamily="18" charset="0"/>
              </a:rPr>
              <a:t>. En </a:t>
            </a:r>
            <a:r>
              <a:rPr lang="en-US" sz="1050" dirty="0">
                <a:solidFill>
                  <a:srgbClr val="000066"/>
                </a:solidFill>
                <a:latin typeface="Caladea" panose="02040503050406030204" pitchFamily="18" charset="0"/>
                <a:ea typeface="Times New Roman" panose="02020603050405020304" pitchFamily="18" charset="0"/>
                <a:cs typeface="Times New Roman" panose="02020603050405020304" pitchFamily="18" charset="0"/>
              </a:rPr>
              <a:t>1958</a:t>
            </a:r>
            <a:r>
              <a:rPr lang="fr-FR" sz="1050" dirty="0">
                <a:solidFill>
                  <a:srgbClr val="000066"/>
                </a:solidFill>
                <a:latin typeface="Caladea" panose="02040503050406030204" pitchFamily="18" charset="0"/>
                <a:ea typeface="Times New Roman" panose="02020603050405020304" pitchFamily="18" charset="0"/>
                <a:cs typeface="Times New Roman" panose="02020603050405020304" pitchFamily="18" charset="0"/>
              </a:rPr>
              <a:t>, il crée dans l'histoire: « </a:t>
            </a:r>
            <a:r>
              <a:rPr lang="en-US" sz="1050" dirty="0">
                <a:solidFill>
                  <a:srgbClr val="000066"/>
                </a:solidFill>
                <a:latin typeface="Caladea" panose="02040503050406030204" pitchFamily="18" charset="0"/>
                <a:ea typeface="Times New Roman" panose="02020603050405020304" pitchFamily="18" charset="0"/>
                <a:cs typeface="Times New Roman" panose="02020603050405020304" pitchFamily="18" charset="0"/>
              </a:rPr>
              <a:t>La </a:t>
            </a:r>
            <a:r>
              <a:rPr lang="en-US" sz="1050" dirty="0" err="1">
                <a:solidFill>
                  <a:srgbClr val="000066"/>
                </a:solidFill>
                <a:latin typeface="Caladea" panose="02040503050406030204" pitchFamily="18" charset="0"/>
                <a:ea typeface="Times New Roman" panose="02020603050405020304" pitchFamily="18" charset="0"/>
                <a:cs typeface="Times New Roman" panose="02020603050405020304" pitchFamily="18" charset="0"/>
              </a:rPr>
              <a:t>Flûte</a:t>
            </a:r>
            <a:r>
              <a:rPr lang="en-US" sz="1050" dirty="0">
                <a:solidFill>
                  <a:srgbClr val="000066"/>
                </a:solidFill>
                <a:latin typeface="Caladea" panose="02040503050406030204" pitchFamily="18" charset="0"/>
                <a:ea typeface="Times New Roman" panose="02020603050405020304" pitchFamily="18" charset="0"/>
                <a:cs typeface="Times New Roman" panose="02020603050405020304" pitchFamily="18" charset="0"/>
              </a:rPr>
              <a:t> à six </a:t>
            </a:r>
            <a:r>
              <a:rPr lang="en-US" sz="1050" dirty="0" err="1">
                <a:solidFill>
                  <a:srgbClr val="000066"/>
                </a:solidFill>
                <a:latin typeface="Caladea" panose="02040503050406030204" pitchFamily="18" charset="0"/>
                <a:ea typeface="Times New Roman" panose="02020603050405020304" pitchFamily="18" charset="0"/>
                <a:cs typeface="Times New Roman" panose="02020603050405020304" pitchFamily="18" charset="0"/>
              </a:rPr>
              <a:t>trous</a:t>
            </a:r>
            <a:r>
              <a:rPr lang="fr-FR" sz="1050" dirty="0">
                <a:solidFill>
                  <a:srgbClr val="000066"/>
                </a:solidFill>
                <a:latin typeface="Caladea" panose="02040503050406030204" pitchFamily="18" charset="0"/>
                <a:ea typeface="Times New Roman" panose="02020603050405020304" pitchFamily="18" charset="0"/>
                <a:cs typeface="Times New Roman" panose="02020603050405020304" pitchFamily="18" charset="0"/>
              </a:rPr>
              <a:t> »  des petits lutins bleus qu'il nomme </a:t>
            </a:r>
            <a:r>
              <a:rPr lang="en-US" sz="1050" b="1" dirty="0">
                <a:solidFill>
                  <a:srgbClr val="000066"/>
                </a:solidFill>
                <a:latin typeface="Caladea" panose="02040503050406030204" pitchFamily="18" charset="0"/>
                <a:ea typeface="Times New Roman" panose="02020603050405020304" pitchFamily="18" charset="0"/>
                <a:cs typeface="Times New Roman" panose="02020603050405020304" pitchFamily="18" charset="0"/>
              </a:rPr>
              <a:t>Les </a:t>
            </a:r>
            <a:r>
              <a:rPr lang="en-US" sz="1050" b="1" dirty="0" err="1">
                <a:solidFill>
                  <a:srgbClr val="000066"/>
                </a:solidFill>
                <a:latin typeface="Caladea" panose="02040503050406030204" pitchFamily="18" charset="0"/>
                <a:ea typeface="Times New Roman" panose="02020603050405020304" pitchFamily="18" charset="0"/>
                <a:cs typeface="Times New Roman" panose="02020603050405020304" pitchFamily="18" charset="0"/>
              </a:rPr>
              <a:t>Schtroumpfs</a:t>
            </a:r>
            <a:r>
              <a:rPr lang="fr-FR" sz="1050" dirty="0">
                <a:solidFill>
                  <a:srgbClr val="000066"/>
                </a:solidFill>
                <a:latin typeface="Caladea" panose="02040503050406030204" pitchFamily="18" charset="0"/>
                <a:ea typeface="Times New Roman" panose="02020603050405020304" pitchFamily="18" charset="0"/>
                <a:cs typeface="Times New Roman" panose="02020603050405020304" pitchFamily="18" charset="0"/>
              </a:rPr>
              <a:t> et qui vont rapidement </a:t>
            </a:r>
            <a:r>
              <a:rPr lang="fr-BE" sz="1050" dirty="0">
                <a:solidFill>
                  <a:srgbClr val="000066"/>
                </a:solidFill>
                <a:latin typeface="Caladea" panose="02040503050406030204" pitchFamily="18" charset="0"/>
                <a:ea typeface="Times New Roman" panose="02020603050405020304" pitchFamily="18" charset="0"/>
                <a:cs typeface="Times New Roman" panose="02020603050405020304" pitchFamily="18" charset="0"/>
              </a:rPr>
              <a:t>le personnage le plus connus de son œuvre.</a:t>
            </a:r>
            <a:endParaRPr lang="en-US" sz="1050" dirty="0">
              <a:solidFill>
                <a:srgbClr val="000066"/>
              </a:solidFill>
              <a:latin typeface="Caladea" panose="02040503050406030204" pitchFamily="18" charset="0"/>
              <a:ea typeface="Times New Roman" panose="02020603050405020304" pitchFamily="18" charset="0"/>
              <a:cs typeface="Times New Roman" panose="02020603050405020304" pitchFamily="18" charset="0"/>
            </a:endParaRPr>
          </a:p>
        </p:txBody>
      </p:sp>
      <p:sp>
        <p:nvSpPr>
          <p:cNvPr id="8" name="Rectangle 7"/>
          <p:cNvSpPr/>
          <p:nvPr/>
        </p:nvSpPr>
        <p:spPr>
          <a:xfrm>
            <a:off x="5658233" y="4955354"/>
            <a:ext cx="3311768" cy="1877437"/>
          </a:xfrm>
          <a:prstGeom prst="rect">
            <a:avLst/>
          </a:prstGeom>
        </p:spPr>
        <p:txBody>
          <a:bodyPr wrap="square">
            <a:spAutoFit/>
          </a:bodyPr>
          <a:lstStyle/>
          <a:p>
            <a:pPr algn="r"/>
            <a:r>
              <a:rPr lang="fr-FR" sz="1100" b="1" dirty="0">
                <a:solidFill>
                  <a:srgbClr val="000066"/>
                </a:solidFill>
                <a:latin typeface="Caladea" panose="02040503050406030204" pitchFamily="18" charset="0"/>
                <a:ea typeface="Times New Roman" panose="02020603050405020304" pitchFamily="18" charset="0"/>
                <a:cs typeface="Times New Roman" panose="02020603050405020304" pitchFamily="18" charset="0"/>
              </a:rPr>
              <a:t>Pierre Paul Rubens </a:t>
            </a:r>
            <a:endParaRPr lang="en-US" sz="1100" b="1" dirty="0">
              <a:solidFill>
                <a:srgbClr val="000066"/>
              </a:solidFill>
              <a:latin typeface="Caladea" panose="02040503050406030204" pitchFamily="18" charset="0"/>
              <a:ea typeface="Times New Roman" panose="02020603050405020304" pitchFamily="18" charset="0"/>
              <a:cs typeface="Times New Roman" panose="02020603050405020304" pitchFamily="18" charset="0"/>
            </a:endParaRPr>
          </a:p>
          <a:p>
            <a:pPr algn="r"/>
            <a:r>
              <a:rPr lang="fr-FR" sz="1050" dirty="0">
                <a:solidFill>
                  <a:srgbClr val="000066"/>
                </a:solidFill>
                <a:latin typeface="Caladea" panose="02040503050406030204" pitchFamily="18" charset="0"/>
                <a:ea typeface="Times New Roman" panose="02020603050405020304" pitchFamily="18" charset="0"/>
                <a:cs typeface="Times New Roman" panose="02020603050405020304" pitchFamily="18" charset="0"/>
              </a:rPr>
              <a:t> </a:t>
            </a:r>
            <a:r>
              <a:rPr lang="en-US" sz="1000" i="1" dirty="0">
                <a:solidFill>
                  <a:srgbClr val="000066"/>
                </a:solidFill>
                <a:latin typeface="Caladea" panose="02040503050406030204" pitchFamily="18" charset="0"/>
                <a:ea typeface="Times New Roman" panose="02020603050405020304" pitchFamily="18" charset="0"/>
                <a:cs typeface="Times New Roman" panose="02020603050405020304" pitchFamily="18" charset="0"/>
              </a:rPr>
              <a:t>28.06.1577 – 30.05.1640</a:t>
            </a:r>
          </a:p>
          <a:p>
            <a:pPr algn="just"/>
            <a:r>
              <a:rPr lang="fr-BE" sz="1050" dirty="0">
                <a:solidFill>
                  <a:srgbClr val="000066"/>
                </a:solidFill>
                <a:latin typeface="Caladea" panose="02040503050406030204" pitchFamily="18" charset="0"/>
                <a:ea typeface="Times New Roman" panose="02020603050405020304" pitchFamily="18" charset="0"/>
                <a:cs typeface="Times New Roman" panose="02020603050405020304" pitchFamily="18" charset="0"/>
              </a:rPr>
              <a:t>Peintre</a:t>
            </a:r>
            <a:r>
              <a:rPr lang="en-US" sz="1050" dirty="0">
                <a:solidFill>
                  <a:srgbClr val="000066"/>
                </a:solidFill>
                <a:latin typeface="Caladea" panose="02040503050406030204" pitchFamily="18" charset="0"/>
                <a:ea typeface="Times New Roman" panose="02020603050405020304" pitchFamily="18" charset="0"/>
                <a:cs typeface="Times New Roman" panose="02020603050405020304" pitchFamily="18" charset="0"/>
              </a:rPr>
              <a:t> </a:t>
            </a:r>
            <a:r>
              <a:rPr lang="fr-BE" sz="1050" dirty="0">
                <a:solidFill>
                  <a:srgbClr val="000066"/>
                </a:solidFill>
                <a:latin typeface="Caladea" panose="02040503050406030204" pitchFamily="18" charset="0"/>
                <a:ea typeface="Times New Roman" panose="02020603050405020304" pitchFamily="18" charset="0"/>
                <a:cs typeface="Times New Roman" panose="02020603050405020304" pitchFamily="18" charset="0"/>
              </a:rPr>
              <a:t>brabançon</a:t>
            </a:r>
            <a:r>
              <a:rPr lang="en-US" sz="1050" dirty="0">
                <a:solidFill>
                  <a:srgbClr val="000066"/>
                </a:solidFill>
                <a:latin typeface="Caladea" panose="02040503050406030204" pitchFamily="18" charset="0"/>
                <a:ea typeface="Times New Roman" panose="02020603050405020304" pitchFamily="18" charset="0"/>
                <a:cs typeface="Times New Roman" panose="02020603050405020304" pitchFamily="18" charset="0"/>
              </a:rPr>
              <a:t> de </a:t>
            </a:r>
            <a:r>
              <a:rPr lang="fr-BE" sz="1050" dirty="0">
                <a:solidFill>
                  <a:srgbClr val="000066"/>
                </a:solidFill>
                <a:latin typeface="Caladea" panose="02040503050406030204" pitchFamily="18" charset="0"/>
                <a:ea typeface="Times New Roman" panose="02020603050405020304" pitchFamily="18" charset="0"/>
                <a:cs typeface="Times New Roman" panose="02020603050405020304" pitchFamily="18" charset="0"/>
              </a:rPr>
              <a:t>l'école</a:t>
            </a:r>
            <a:r>
              <a:rPr lang="en-US" sz="1050" dirty="0">
                <a:solidFill>
                  <a:srgbClr val="000066"/>
                </a:solidFill>
                <a:latin typeface="Caladea" panose="02040503050406030204" pitchFamily="18" charset="0"/>
                <a:ea typeface="Times New Roman" panose="02020603050405020304" pitchFamily="18" charset="0"/>
                <a:cs typeface="Times New Roman" panose="02020603050405020304" pitchFamily="18" charset="0"/>
              </a:rPr>
              <a:t> baroque </a:t>
            </a:r>
            <a:r>
              <a:rPr lang="fr-BE" sz="1050" dirty="0">
                <a:solidFill>
                  <a:srgbClr val="000066"/>
                </a:solidFill>
                <a:latin typeface="Caladea" panose="02040503050406030204" pitchFamily="18" charset="0"/>
                <a:ea typeface="Times New Roman" panose="02020603050405020304" pitchFamily="18" charset="0"/>
                <a:cs typeface="Times New Roman" panose="02020603050405020304" pitchFamily="18" charset="0"/>
              </a:rPr>
              <a:t>flamande</a:t>
            </a:r>
            <a:r>
              <a:rPr lang="fr-FR" sz="1050" dirty="0">
                <a:solidFill>
                  <a:srgbClr val="000066"/>
                </a:solidFill>
                <a:latin typeface="Caladea" panose="02040503050406030204" pitchFamily="18" charset="0"/>
                <a:ea typeface="Times New Roman" panose="02020603050405020304" pitchFamily="18" charset="0"/>
                <a:cs typeface="Times New Roman" panose="02020603050405020304" pitchFamily="18" charset="0"/>
              </a:rPr>
              <a:t>. Aidé par un atelier important, Rubens produit un œuvre considérable dans des genres divers à un rythme extrêmement productif, réalisant 1403 peintures, dont des projets religieux, des peintures mythologiques, et d'importantes séries de peintures historiques. Il joue également un rôle </a:t>
            </a:r>
            <a:r>
              <a:rPr lang="fr-BE" sz="1050" dirty="0">
                <a:solidFill>
                  <a:srgbClr val="000066"/>
                </a:solidFill>
                <a:latin typeface="Caladea" panose="02040503050406030204" pitchFamily="18" charset="0"/>
                <a:ea typeface="Times New Roman" panose="02020603050405020304" pitchFamily="18" charset="0"/>
                <a:cs typeface="Times New Roman" panose="02020603050405020304" pitchFamily="18" charset="0"/>
              </a:rPr>
              <a:t>diplomatique</a:t>
            </a:r>
            <a:r>
              <a:rPr lang="fr-FR" sz="1050" dirty="0">
                <a:solidFill>
                  <a:srgbClr val="000066"/>
                </a:solidFill>
                <a:latin typeface="Caladea" panose="02040503050406030204" pitchFamily="18" charset="0"/>
                <a:ea typeface="Times New Roman" panose="02020603050405020304" pitchFamily="18" charset="0"/>
                <a:cs typeface="Times New Roman" panose="02020603050405020304" pitchFamily="18" charset="0"/>
              </a:rPr>
              <a:t> important à son époque et jouit d'une position sociale sans égale chez les artistes de son temps.</a:t>
            </a:r>
            <a:endParaRPr lang="en-US" sz="1050" dirty="0">
              <a:solidFill>
                <a:srgbClr val="000066"/>
              </a:solidFill>
              <a:latin typeface="Caladea" panose="02040503050406030204" pitchFamily="18" charset="0"/>
              <a:ea typeface="Times New Roman" panose="02020603050405020304" pitchFamily="18" charset="0"/>
              <a:cs typeface="Times New Roman" panose="02020603050405020304" pitchFamily="18" charset="0"/>
            </a:endParaRPr>
          </a:p>
        </p:txBody>
      </p:sp>
      <p:pic>
        <p:nvPicPr>
          <p:cNvPr id="1026" name="Picture 2" descr="http://www.lataille.fr/wp-content/uploads/2015/03/42002708_henin_usopen3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395536" y="1288760"/>
            <a:ext cx="1831568" cy="138915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2" name="Rectangle 1"/>
          <p:cNvSpPr/>
          <p:nvPr/>
        </p:nvSpPr>
        <p:spPr>
          <a:xfrm>
            <a:off x="291660" y="2508864"/>
            <a:ext cx="2581162" cy="569387"/>
          </a:xfrm>
          <a:prstGeom prst="rect">
            <a:avLst/>
          </a:prstGeom>
        </p:spPr>
        <p:txBody>
          <a:bodyPr wrap="square">
            <a:spAutoFit/>
          </a:bodyPr>
          <a:lstStyle/>
          <a:p>
            <a:pPr algn="r">
              <a:spcAft>
                <a:spcPts val="0"/>
              </a:spcAft>
            </a:pPr>
            <a:r>
              <a:rPr lang="fr-BE" sz="1000" i="1" dirty="0">
                <a:solidFill>
                  <a:srgbClr val="000066"/>
                </a:solidFill>
                <a:latin typeface="Caladea" panose="02040503050406030204" pitchFamily="18" charset="0"/>
                <a:ea typeface="Times New Roman" panose="02020603050405020304" pitchFamily="18" charset="0"/>
              </a:rPr>
              <a:t>1.06.</a:t>
            </a:r>
            <a:r>
              <a:rPr lang="fr-FR" sz="1000" i="1" dirty="0">
                <a:solidFill>
                  <a:srgbClr val="000066"/>
                </a:solidFill>
                <a:latin typeface="Caladea" panose="02040503050406030204" pitchFamily="18" charset="0"/>
                <a:ea typeface="Times New Roman" panose="02020603050405020304" pitchFamily="18" charset="0"/>
              </a:rPr>
              <a:t>1982</a:t>
            </a:r>
          </a:p>
          <a:p>
            <a:pPr algn="ctr"/>
            <a:r>
              <a:rPr lang="fr-FR" sz="1000" b="1" dirty="0">
                <a:solidFill>
                  <a:srgbClr val="000066"/>
                </a:solidFill>
                <a:latin typeface="Caladea" panose="02040503050406030204" pitchFamily="18" charset="0"/>
                <a:ea typeface="Times New Roman" panose="02020603050405020304" pitchFamily="18" charset="0"/>
                <a:cs typeface="Times New Roman" panose="02020603050405020304" pitchFamily="18" charset="0"/>
              </a:rPr>
              <a:t>Justine Henin</a:t>
            </a:r>
          </a:p>
          <a:p>
            <a:pPr algn="r">
              <a:spcAft>
                <a:spcPts val="0"/>
              </a:spcAft>
            </a:pPr>
            <a:endParaRPr lang="fr-FR" sz="1000" i="1" dirty="0">
              <a:solidFill>
                <a:srgbClr val="000066"/>
              </a:solidFill>
              <a:latin typeface="Caladea" panose="02040503050406030204" pitchFamily="18" charset="0"/>
              <a:ea typeface="Times New Roman" panose="02020603050405020304" pitchFamily="18" charset="0"/>
            </a:endParaRPr>
          </a:p>
        </p:txBody>
      </p:sp>
      <p:pic>
        <p:nvPicPr>
          <p:cNvPr id="1028" name="Picture 4" descr="Le Bruxelles d'Eddy Merckx | Visit Brussels"/>
          <p:cNvPicPr>
            <a:picLocks noChangeAspect="1" noChangeArrowheads="1"/>
          </p:cNvPicPr>
          <p:nvPr/>
        </p:nvPicPr>
        <p:blipFill rotWithShape="1">
          <a:blip r:embed="rId3">
            <a:extLst>
              <a:ext uri="{28A0092B-C50C-407E-A947-70E740481C1C}">
                <a14:useLocalDpi xmlns:a14="http://schemas.microsoft.com/office/drawing/2010/main" val="0"/>
              </a:ext>
            </a:extLst>
          </a:blip>
          <a:srcRect l="7439" t="24632" r="10752" b="4723"/>
          <a:stretch/>
        </p:blipFill>
        <p:spPr bwMode="auto">
          <a:xfrm>
            <a:off x="6940884" y="1013032"/>
            <a:ext cx="1637101" cy="144016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9" name="Down Ribbon 8"/>
          <p:cNvSpPr/>
          <p:nvPr/>
        </p:nvSpPr>
        <p:spPr>
          <a:xfrm>
            <a:off x="1216965" y="296098"/>
            <a:ext cx="6542469" cy="815102"/>
          </a:xfrm>
          <a:prstGeom prst="ribbon">
            <a:avLst>
              <a:gd name="adj1" fmla="val 17613"/>
              <a:gd name="adj2" fmla="val 71923"/>
            </a:avLst>
          </a:prstGeom>
          <a:solidFill>
            <a:schemeClr val="tx2">
              <a:lumMod val="20000"/>
              <a:lumOff val="80000"/>
            </a:schemeClr>
          </a:solidFill>
          <a:ln>
            <a:noFill/>
          </a:ln>
          <a:effectLst>
            <a:innerShdw blurRad="63500" dist="50800" dir="5400000">
              <a:prstClr val="black">
                <a:alpha val="50000"/>
              </a:prstClr>
            </a:innerShdw>
          </a:effectLst>
          <a:scene3d>
            <a:camera prst="orthographicFront">
              <a:rot lat="0" lon="0" rev="0"/>
            </a:camera>
            <a:lightRig rig="glow" dir="t">
              <a:rot lat="0" lon="0" rev="4800000"/>
            </a:lightRig>
          </a:scene3d>
          <a:sp3d prstMaterial="matte">
            <a:bevelT w="127000" h="63500"/>
          </a:sp3d>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r>
              <a:rPr lang="fr-FR" b="1" cap="all" spc="300" dirty="0">
                <a:solidFill>
                  <a:schemeClr val="bg2">
                    <a:lumMod val="10000"/>
                  </a:schemeClr>
                </a:solidFill>
                <a:effectLst>
                  <a:outerShdw blurRad="38100" dist="38100" dir="2700000" algn="tl">
                    <a:srgbClr val="000000">
                      <a:alpha val="43137"/>
                    </a:srgbClr>
                  </a:outerShdw>
                </a:effectLst>
                <a:latin typeface="Caladea" panose="02040503050406030204" pitchFamily="18" charset="0"/>
              </a:rPr>
              <a:t>Les</a:t>
            </a:r>
            <a:r>
              <a:rPr lang="fr-FR" b="1" spc="300" dirty="0">
                <a:solidFill>
                  <a:schemeClr val="bg2">
                    <a:lumMod val="10000"/>
                  </a:schemeClr>
                </a:solidFill>
                <a:effectLst>
                  <a:outerShdw blurRad="38100" dist="38100" dir="2700000" algn="tl">
                    <a:srgbClr val="000000">
                      <a:alpha val="43137"/>
                    </a:srgbClr>
                  </a:outerShdw>
                </a:effectLst>
                <a:latin typeface="Caladea" panose="02040503050406030204" pitchFamily="18" charset="0"/>
              </a:rPr>
              <a:t> </a:t>
            </a:r>
            <a:r>
              <a:rPr lang="fr-FR" b="1" cap="all" spc="300" dirty="0">
                <a:solidFill>
                  <a:schemeClr val="bg2">
                    <a:lumMod val="10000"/>
                  </a:schemeClr>
                </a:solidFill>
                <a:effectLst>
                  <a:outerShdw blurRad="38100" dist="38100" dir="2700000" algn="tl">
                    <a:srgbClr val="000000">
                      <a:alpha val="43137"/>
                    </a:srgbClr>
                  </a:outerShdw>
                </a:effectLst>
                <a:latin typeface="Caladea" panose="02040503050406030204" pitchFamily="18" charset="0"/>
              </a:rPr>
              <a:t>Plus</a:t>
            </a:r>
            <a:r>
              <a:rPr lang="fr-FR" b="1" spc="300" dirty="0">
                <a:solidFill>
                  <a:schemeClr val="bg2">
                    <a:lumMod val="10000"/>
                  </a:schemeClr>
                </a:solidFill>
                <a:effectLst>
                  <a:outerShdw blurRad="38100" dist="38100" dir="2700000" algn="tl">
                    <a:srgbClr val="000000">
                      <a:alpha val="43137"/>
                    </a:srgbClr>
                  </a:outerShdw>
                </a:effectLst>
                <a:latin typeface="Caladea" panose="02040503050406030204" pitchFamily="18" charset="0"/>
              </a:rPr>
              <a:t> </a:t>
            </a:r>
            <a:r>
              <a:rPr lang="fr-FR" b="1" cap="all" spc="300" dirty="0">
                <a:solidFill>
                  <a:schemeClr val="bg2">
                    <a:lumMod val="10000"/>
                  </a:schemeClr>
                </a:solidFill>
                <a:effectLst>
                  <a:outerShdw blurRad="38100" dist="38100" dir="2700000" algn="tl">
                    <a:srgbClr val="000000">
                      <a:alpha val="43137"/>
                    </a:srgbClr>
                  </a:outerShdw>
                </a:effectLst>
                <a:latin typeface="Caladea" panose="02040503050406030204" pitchFamily="18" charset="0"/>
              </a:rPr>
              <a:t>Grands</a:t>
            </a:r>
            <a:r>
              <a:rPr lang="fr-FR" b="1" spc="300" dirty="0">
                <a:solidFill>
                  <a:schemeClr val="bg2">
                    <a:lumMod val="10000"/>
                  </a:schemeClr>
                </a:solidFill>
                <a:effectLst>
                  <a:outerShdw blurRad="38100" dist="38100" dir="2700000" algn="tl">
                    <a:srgbClr val="000000">
                      <a:alpha val="43137"/>
                    </a:srgbClr>
                  </a:outerShdw>
                </a:effectLst>
                <a:latin typeface="Caladea" panose="02040503050406030204" pitchFamily="18" charset="0"/>
              </a:rPr>
              <a:t> </a:t>
            </a:r>
            <a:r>
              <a:rPr lang="fr-FR" b="1" cap="all" spc="300" dirty="0">
                <a:solidFill>
                  <a:schemeClr val="bg2">
                    <a:lumMod val="10000"/>
                  </a:schemeClr>
                </a:solidFill>
                <a:effectLst>
                  <a:outerShdw blurRad="38100" dist="38100" dir="2700000" algn="tl">
                    <a:srgbClr val="000000">
                      <a:alpha val="43137"/>
                    </a:srgbClr>
                  </a:outerShdw>
                </a:effectLst>
                <a:latin typeface="Caladea" panose="02040503050406030204" pitchFamily="18" charset="0"/>
              </a:rPr>
              <a:t>Belges</a:t>
            </a:r>
          </a:p>
          <a:p>
            <a:pPr algn="ctr"/>
            <a:r>
              <a:rPr lang="fr-FR" b="1" spc="300" dirty="0">
                <a:solidFill>
                  <a:schemeClr val="bg2">
                    <a:lumMod val="10000"/>
                  </a:schemeClr>
                </a:solidFill>
                <a:effectLst>
                  <a:outerShdw blurRad="38100" dist="38100" dir="2700000" algn="tl">
                    <a:srgbClr val="000000">
                      <a:alpha val="43137"/>
                    </a:srgbClr>
                  </a:outerShdw>
                </a:effectLst>
                <a:latin typeface="Caladea" panose="02040503050406030204" pitchFamily="18" charset="0"/>
              </a:rPr>
              <a:t> </a:t>
            </a:r>
            <a:r>
              <a:rPr lang="fr-FR" b="1" cap="all" spc="300" dirty="0">
                <a:solidFill>
                  <a:schemeClr val="bg2">
                    <a:lumMod val="10000"/>
                  </a:schemeClr>
                </a:solidFill>
                <a:effectLst>
                  <a:outerShdw blurRad="38100" dist="38100" dir="2700000" algn="tl">
                    <a:srgbClr val="000000">
                      <a:alpha val="43137"/>
                    </a:srgbClr>
                  </a:outerShdw>
                </a:effectLst>
                <a:latin typeface="Caladea" panose="02040503050406030204" pitchFamily="18" charset="0"/>
              </a:rPr>
              <a:t>nés</a:t>
            </a:r>
            <a:r>
              <a:rPr lang="fr-FR" b="1" spc="300" dirty="0">
                <a:solidFill>
                  <a:schemeClr val="bg2">
                    <a:lumMod val="10000"/>
                  </a:schemeClr>
                </a:solidFill>
                <a:effectLst>
                  <a:outerShdw blurRad="38100" dist="38100" dir="2700000" algn="tl">
                    <a:srgbClr val="000000">
                      <a:alpha val="43137"/>
                    </a:srgbClr>
                  </a:outerShdw>
                </a:effectLst>
                <a:latin typeface="Caladea" panose="02040503050406030204" pitchFamily="18" charset="0"/>
              </a:rPr>
              <a:t> </a:t>
            </a:r>
            <a:r>
              <a:rPr lang="fr-FR" b="1" cap="all" spc="300" dirty="0">
                <a:solidFill>
                  <a:schemeClr val="bg2">
                    <a:lumMod val="10000"/>
                  </a:schemeClr>
                </a:solidFill>
                <a:effectLst>
                  <a:outerShdw blurRad="38100" dist="38100" dir="2700000" algn="tl">
                    <a:srgbClr val="000000">
                      <a:alpha val="43137"/>
                    </a:srgbClr>
                  </a:outerShdw>
                </a:effectLst>
                <a:latin typeface="Caladea" panose="02040503050406030204" pitchFamily="18" charset="0"/>
              </a:rPr>
              <a:t>en</a:t>
            </a:r>
            <a:r>
              <a:rPr lang="fr-FR" b="1" spc="300" dirty="0">
                <a:solidFill>
                  <a:schemeClr val="bg2">
                    <a:lumMod val="10000"/>
                  </a:schemeClr>
                </a:solidFill>
                <a:effectLst>
                  <a:outerShdw blurRad="38100" dist="38100" dir="2700000" algn="tl">
                    <a:srgbClr val="000000">
                      <a:alpha val="43137"/>
                    </a:srgbClr>
                  </a:outerShdw>
                </a:effectLst>
                <a:latin typeface="Caladea" panose="02040503050406030204" pitchFamily="18" charset="0"/>
              </a:rPr>
              <a:t> </a:t>
            </a:r>
            <a:r>
              <a:rPr lang="fr-FR" b="1" cap="all" spc="300" dirty="0">
                <a:solidFill>
                  <a:schemeClr val="bg2">
                    <a:lumMod val="10000"/>
                  </a:schemeClr>
                </a:solidFill>
                <a:effectLst>
                  <a:outerShdw blurRad="38100" dist="38100" dir="2700000" algn="tl">
                    <a:srgbClr val="000000">
                      <a:alpha val="43137"/>
                    </a:srgbClr>
                  </a:outerShdw>
                </a:effectLst>
                <a:latin typeface="Caladea" panose="02040503050406030204" pitchFamily="18" charset="0"/>
              </a:rPr>
              <a:t>Juin</a:t>
            </a:r>
            <a:endParaRPr lang="en-US" cap="all" dirty="0">
              <a:solidFill>
                <a:schemeClr val="bg2">
                  <a:lumMod val="10000"/>
                </a:schemeClr>
              </a:solidFill>
              <a:latin typeface="Caladea" panose="02040503050406030204" pitchFamily="18" charset="0"/>
            </a:endParaRPr>
          </a:p>
        </p:txBody>
      </p:sp>
      <p:pic>
        <p:nvPicPr>
          <p:cNvPr id="1030" name="Picture 6" descr="Disparition d'Annie Cordy : obsèques samedi à Cannes - Le Parisien"/>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6537" t="10585" r="8483"/>
          <a:stretch/>
        </p:blipFill>
        <p:spPr bwMode="auto">
          <a:xfrm>
            <a:off x="3275856" y="1337088"/>
            <a:ext cx="2016223" cy="156503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10" name="Picture 9"/>
          <p:cNvPicPr>
            <a:picLocks noChangeAspect="1"/>
          </p:cNvPicPr>
          <p:nvPr/>
        </p:nvPicPr>
        <p:blipFill rotWithShape="1">
          <a:blip r:embed="rId5"/>
          <a:srcRect l="28045" r="15024"/>
          <a:stretch/>
        </p:blipFill>
        <p:spPr>
          <a:xfrm flipH="1">
            <a:off x="1264534" y="4029578"/>
            <a:ext cx="1147225" cy="133825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034" name="Picture 10" descr="Biographie et œuvre de Pierre Paul Rubens"/>
          <p:cNvPicPr>
            <a:picLocks noChangeAspect="1" noChangeArrowheads="1"/>
          </p:cNvPicPr>
          <p:nvPr/>
        </p:nvPicPr>
        <p:blipFill rotWithShape="1">
          <a:blip r:embed="rId6" cstate="print">
            <a:lum contrast="4000"/>
            <a:extLst>
              <a:ext uri="{BEBA8EAE-BF5A-486C-A8C5-ECC9F3942E4B}">
                <a14:imgProps xmlns:a14="http://schemas.microsoft.com/office/drawing/2010/main">
                  <a14:imgLayer r:embed="rId7">
                    <a14:imgEffect>
                      <a14:brightnessContrast bright="7000" contrast="3000"/>
                    </a14:imgEffect>
                  </a14:imgLayer>
                </a14:imgProps>
              </a:ext>
              <a:ext uri="{28A0092B-C50C-407E-A947-70E740481C1C}">
                <a14:useLocalDpi xmlns:a14="http://schemas.microsoft.com/office/drawing/2010/main" val="0"/>
              </a:ext>
            </a:extLst>
          </a:blip>
          <a:srcRect t="15565" b="20067"/>
          <a:stretch/>
        </p:blipFill>
        <p:spPr bwMode="auto">
          <a:xfrm>
            <a:off x="6107682" y="4280559"/>
            <a:ext cx="1238490" cy="105524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1036" name="Picture 12" descr="L’expo schtroumpfement Peyo!"/>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342323" y="4161473"/>
            <a:ext cx="1756588" cy="106355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94880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9319" y="116632"/>
            <a:ext cx="8755169" cy="6741368"/>
          </a:xfrm>
          <a:prstGeom prst="rect">
            <a:avLst/>
          </a:prstGeom>
        </p:spPr>
      </p:pic>
      <p:sp>
        <p:nvSpPr>
          <p:cNvPr id="3" name="Rectangle 2"/>
          <p:cNvSpPr/>
          <p:nvPr/>
        </p:nvSpPr>
        <p:spPr>
          <a:xfrm>
            <a:off x="1563765" y="2302729"/>
            <a:ext cx="6192688" cy="892552"/>
          </a:xfrm>
          <a:prstGeom prst="rect">
            <a:avLst/>
          </a:prstGeom>
        </p:spPr>
        <p:txBody>
          <a:bodyPr wrap="square">
            <a:spAutoFit/>
          </a:bodyPr>
          <a:lstStyle/>
          <a:p>
            <a:pPr algn="ctr"/>
            <a:endParaRPr lang="fr-BE" sz="1300" dirty="0">
              <a:solidFill>
                <a:srgbClr val="000099"/>
              </a:solidFill>
              <a:latin typeface="Caladea" panose="02040503050406030204" pitchFamily="18" charset="0"/>
            </a:endParaRPr>
          </a:p>
          <a:p>
            <a:pPr algn="ctr"/>
            <a:endParaRPr lang="fr-BE" sz="1300" dirty="0">
              <a:solidFill>
                <a:srgbClr val="000099"/>
              </a:solidFill>
              <a:latin typeface="Caladea" panose="02040503050406030204" pitchFamily="18" charset="0"/>
            </a:endParaRPr>
          </a:p>
          <a:p>
            <a:pPr algn="ctr"/>
            <a:endParaRPr lang="fr-BE" sz="1300" dirty="0">
              <a:solidFill>
                <a:srgbClr val="000099"/>
              </a:solidFill>
              <a:latin typeface="Caladea" panose="02040503050406030204" pitchFamily="18" charset="0"/>
            </a:endParaRPr>
          </a:p>
          <a:p>
            <a:pPr algn="ctr"/>
            <a:endParaRPr lang="fr-BE" sz="1300" dirty="0">
              <a:solidFill>
                <a:srgbClr val="0000FF"/>
              </a:solidFill>
              <a:latin typeface="Caladea" panose="02040503050406030204" pitchFamily="18" charset="0"/>
            </a:endParaRPr>
          </a:p>
        </p:txBody>
      </p:sp>
      <p:sp>
        <p:nvSpPr>
          <p:cNvPr id="4" name="Rectangle 3"/>
          <p:cNvSpPr/>
          <p:nvPr/>
        </p:nvSpPr>
        <p:spPr>
          <a:xfrm>
            <a:off x="925921" y="4509120"/>
            <a:ext cx="7128792" cy="1092607"/>
          </a:xfrm>
          <a:prstGeom prst="rect">
            <a:avLst/>
          </a:prstGeom>
        </p:spPr>
        <p:txBody>
          <a:bodyPr wrap="square">
            <a:spAutoFit/>
          </a:bodyPr>
          <a:lstStyle/>
          <a:p>
            <a:pPr algn="ctr"/>
            <a:r>
              <a:rPr lang="fr-BE" sz="1300" dirty="0">
                <a:solidFill>
                  <a:srgbClr val="000099"/>
                </a:solidFill>
                <a:latin typeface="Caladea" panose="02040503050406030204" pitchFamily="18" charset="0"/>
              </a:rPr>
              <a:t>En 2021</a:t>
            </a:r>
            <a:r>
              <a:rPr lang="fr-BE" sz="1300" b="1" dirty="0">
                <a:solidFill>
                  <a:srgbClr val="000099"/>
                </a:solidFill>
                <a:latin typeface="Caladea" panose="02040503050406030204" pitchFamily="18" charset="0"/>
              </a:rPr>
              <a:t>, le solstice d'été aura lieu le lundi 21 juin à 5h32 et 11 secondes,</a:t>
            </a:r>
            <a:r>
              <a:rPr lang="fr-BE" sz="1300" dirty="0">
                <a:solidFill>
                  <a:srgbClr val="000099"/>
                </a:solidFill>
                <a:latin typeface="Caladea" panose="02040503050406030204" pitchFamily="18" charset="0"/>
              </a:rPr>
              <a:t> heure française. </a:t>
            </a:r>
          </a:p>
          <a:p>
            <a:pPr algn="ctr"/>
            <a:r>
              <a:rPr lang="fr-BE" sz="1300" dirty="0">
                <a:solidFill>
                  <a:srgbClr val="000099"/>
                </a:solidFill>
                <a:latin typeface="Caladea" panose="02040503050406030204" pitchFamily="18" charset="0"/>
              </a:rPr>
              <a:t>Ce phénomène correspond aussi au </a:t>
            </a:r>
            <a:r>
              <a:rPr lang="fr-BE" sz="1300" b="1" dirty="0">
                <a:solidFill>
                  <a:srgbClr val="000099"/>
                </a:solidFill>
                <a:latin typeface="Caladea" panose="02040503050406030204" pitchFamily="18" charset="0"/>
              </a:rPr>
              <a:t>début de l’été</a:t>
            </a:r>
            <a:r>
              <a:rPr lang="fr-BE" sz="1300" dirty="0">
                <a:solidFill>
                  <a:srgbClr val="000099"/>
                </a:solidFill>
                <a:latin typeface="Caladea" panose="02040503050406030204" pitchFamily="18" charset="0"/>
              </a:rPr>
              <a:t>. </a:t>
            </a:r>
          </a:p>
          <a:p>
            <a:pPr algn="ctr"/>
            <a:r>
              <a:rPr lang="fr-FR" sz="1300" dirty="0">
                <a:solidFill>
                  <a:srgbClr val="000099"/>
                </a:solidFill>
                <a:latin typeface="Caladea" panose="02040503050406030204" pitchFamily="18" charset="0"/>
              </a:rPr>
              <a:t>Les jours avoisinant le solstice d'été sont les plus longs de l'année</a:t>
            </a:r>
            <a:r>
              <a:rPr lang="fr-BE" sz="1300" dirty="0">
                <a:solidFill>
                  <a:srgbClr val="000099"/>
                </a:solidFill>
                <a:latin typeface="Caladea" panose="02040503050406030204" pitchFamily="18" charset="0"/>
              </a:rPr>
              <a:t>. </a:t>
            </a:r>
          </a:p>
          <a:p>
            <a:pPr algn="ctr"/>
            <a:r>
              <a:rPr lang="fr-BE" sz="1300" dirty="0">
                <a:solidFill>
                  <a:srgbClr val="000099"/>
                </a:solidFill>
                <a:latin typeface="Caladea" panose="02040503050406030204" pitchFamily="18" charset="0"/>
              </a:rPr>
              <a:t>C’est à partir de ce moment de l'année que les jours deviennent de plus en plus courts,</a:t>
            </a:r>
          </a:p>
          <a:p>
            <a:pPr algn="ctr"/>
            <a:r>
              <a:rPr lang="fr-BE" sz="1300" dirty="0">
                <a:solidFill>
                  <a:srgbClr val="000099"/>
                </a:solidFill>
                <a:latin typeface="Caladea" panose="02040503050406030204" pitchFamily="18" charset="0"/>
              </a:rPr>
              <a:t> jusqu'à l'hiver et son solstice qui aura lieu le 21 décembre 2021.</a:t>
            </a:r>
            <a:r>
              <a:rPr lang="fr-BE" sz="1200" dirty="0">
                <a:solidFill>
                  <a:srgbClr val="000099"/>
                </a:solidFill>
              </a:rPr>
              <a:t> </a:t>
            </a:r>
          </a:p>
        </p:txBody>
      </p:sp>
      <p:sp>
        <p:nvSpPr>
          <p:cNvPr id="5" name="TextBox 13"/>
          <p:cNvSpPr txBox="1"/>
          <p:nvPr/>
        </p:nvSpPr>
        <p:spPr bwMode="white">
          <a:xfrm>
            <a:off x="2819880" y="3795689"/>
            <a:ext cx="3680459" cy="400110"/>
          </a:xfrm>
          <a:prstGeom prst="rect">
            <a:avLst/>
          </a:prstGeom>
          <a:gradFill>
            <a:gsLst>
              <a:gs pos="0">
                <a:schemeClr val="accent6">
                  <a:tint val="0"/>
                </a:schemeClr>
              </a:gs>
              <a:gs pos="44000">
                <a:schemeClr val="accent6">
                  <a:tint val="60000"/>
                  <a:satMod val="120000"/>
                </a:schemeClr>
              </a:gs>
              <a:gs pos="100000">
                <a:schemeClr val="tx2">
                  <a:lumMod val="40000"/>
                  <a:lumOff val="60000"/>
                </a:schemeClr>
              </a:gs>
            </a:gsLs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6"/>
          </a:lnRef>
          <a:fillRef idx="2">
            <a:schemeClr val="accent6"/>
          </a:fillRef>
          <a:effectRef idx="1">
            <a:schemeClr val="accent6"/>
          </a:effectRef>
          <a:fontRef idx="minor">
            <a:schemeClr val="dk1"/>
          </a:fontRef>
        </p:style>
        <p:txBody>
          <a:bodyPr wrap="square" rtlCol="0" anchor="ctr" anchorCtr="1">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000" b="1" dirty="0">
                <a:solidFill>
                  <a:srgbClr val="00009A"/>
                </a:solidFill>
                <a:latin typeface="Caladea" panose="02040503050406030204" pitchFamily="18" charset="0"/>
              </a:rPr>
              <a:t>21 </a:t>
            </a:r>
            <a:r>
              <a:rPr lang="fr-BE" sz="2000" b="1" dirty="0">
                <a:solidFill>
                  <a:srgbClr val="00009A"/>
                </a:solidFill>
                <a:latin typeface="Caladea" panose="02040503050406030204" pitchFamily="18" charset="0"/>
              </a:rPr>
              <a:t>juin</a:t>
            </a:r>
            <a:r>
              <a:rPr lang="en-US" sz="2000" b="1" dirty="0">
                <a:solidFill>
                  <a:srgbClr val="00009A"/>
                </a:solidFill>
                <a:latin typeface="Caladea" panose="02040503050406030204" pitchFamily="18" charset="0"/>
              </a:rPr>
              <a:t> – 1</a:t>
            </a:r>
            <a:r>
              <a:rPr lang="en-US" sz="2000" b="1" baseline="30000" dirty="0">
                <a:solidFill>
                  <a:srgbClr val="00009A"/>
                </a:solidFill>
                <a:latin typeface="Caladea" panose="02040503050406030204" pitchFamily="18" charset="0"/>
              </a:rPr>
              <a:t>er</a:t>
            </a:r>
            <a:r>
              <a:rPr lang="en-US" sz="2000" b="1" dirty="0">
                <a:solidFill>
                  <a:srgbClr val="00009A"/>
                </a:solidFill>
                <a:latin typeface="Caladea" panose="02040503050406030204" pitchFamily="18" charset="0"/>
              </a:rPr>
              <a:t> jour de </a:t>
            </a:r>
            <a:r>
              <a:rPr lang="fr-BE" sz="2000" b="1" dirty="0">
                <a:solidFill>
                  <a:srgbClr val="00009A"/>
                </a:solidFill>
                <a:latin typeface="Caladea" panose="02040503050406030204" pitchFamily="18" charset="0"/>
              </a:rPr>
              <a:t>l‘été</a:t>
            </a:r>
          </a:p>
        </p:txBody>
      </p:sp>
      <p:sp>
        <p:nvSpPr>
          <p:cNvPr id="6" name="Cloud 5"/>
          <p:cNvSpPr/>
          <p:nvPr/>
        </p:nvSpPr>
        <p:spPr>
          <a:xfrm>
            <a:off x="1907704" y="395486"/>
            <a:ext cx="5427391" cy="1039682"/>
          </a:xfrm>
          <a:prstGeom prst="cloud">
            <a:avLst/>
          </a:prstGeom>
          <a:gradFill flip="none" rotWithShape="1">
            <a:gsLst>
              <a:gs pos="0">
                <a:schemeClr val="bg2">
                  <a:lumMod val="75000"/>
                </a:schemeClr>
              </a:gs>
              <a:gs pos="37000">
                <a:schemeClr val="accent1">
                  <a:lumMod val="40000"/>
                  <a:lumOff val="60000"/>
                </a:schemeClr>
              </a:gs>
              <a:gs pos="100000">
                <a:schemeClr val="bg2">
                  <a:shade val="100000"/>
                  <a:satMod val="115000"/>
                </a:schemeClr>
              </a:gs>
            </a:gsLst>
            <a:path path="rect">
              <a:fillToRect r="100000" b="100000"/>
            </a:path>
            <a:tileRect l="-100000" t="-100000"/>
          </a:gradFill>
          <a:ln>
            <a:solidFill>
              <a:schemeClr val="bg2">
                <a:lumMod val="75000"/>
              </a:schemeClr>
            </a:solidFill>
          </a:ln>
          <a:effectLst>
            <a:outerShdw blurRad="44450" dist="27940" dir="5400000" algn="ctr">
              <a:srgbClr val="000000">
                <a:alpha val="32000"/>
              </a:srgbClr>
            </a:outerShdw>
            <a:reflection blurRad="6350" stA="52000" endA="300" endPos="35000" dir="5400000" sy="-100000" algn="bl" rotWithShape="0"/>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fr-BE" sz="2400" b="1" cap="all" spc="200" dirty="0">
                <a:solidFill>
                  <a:srgbClr val="002060"/>
                </a:solidFill>
                <a:effectLst>
                  <a:outerShdw blurRad="38100" dist="38100" dir="2700000" algn="tl">
                    <a:srgbClr val="000000">
                      <a:alpha val="43137"/>
                    </a:srgbClr>
                  </a:outerShdw>
                </a:effectLst>
                <a:latin typeface="Caladea" panose="02040503050406030204" pitchFamily="18" charset="0"/>
              </a:rPr>
              <a:t>Météo et climat </a:t>
            </a:r>
          </a:p>
          <a:p>
            <a:pPr algn="ctr"/>
            <a:r>
              <a:rPr lang="fr-BE" sz="2400" b="1" cap="all" spc="200" dirty="0">
                <a:solidFill>
                  <a:srgbClr val="002060"/>
                </a:solidFill>
                <a:effectLst>
                  <a:outerShdw blurRad="38100" dist="38100" dir="2700000" algn="tl">
                    <a:srgbClr val="000000">
                      <a:alpha val="43137"/>
                    </a:srgbClr>
                  </a:outerShdw>
                </a:effectLst>
                <a:latin typeface="Caladea" panose="02040503050406030204" pitchFamily="18" charset="0"/>
              </a:rPr>
              <a:t>en JUIN</a:t>
            </a:r>
            <a:endParaRPr lang="en-US" sz="2400" b="1" cap="all" spc="200" dirty="0">
              <a:solidFill>
                <a:srgbClr val="002060"/>
              </a:solidFill>
              <a:effectLst>
                <a:outerShdw blurRad="38100" dist="38100" dir="2700000" algn="tl">
                  <a:srgbClr val="000000">
                    <a:alpha val="43137"/>
                  </a:srgbClr>
                </a:outerShdw>
              </a:effectLst>
              <a:latin typeface="Caladea" panose="02040503050406030204" pitchFamily="18" charset="0"/>
            </a:endParaRPr>
          </a:p>
        </p:txBody>
      </p:sp>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l="43280"/>
          <a:stretch/>
        </p:blipFill>
        <p:spPr>
          <a:xfrm flipH="1">
            <a:off x="6118084" y="3395334"/>
            <a:ext cx="764510" cy="800709"/>
          </a:xfrm>
          <a:prstGeom prst="rect">
            <a:avLst/>
          </a:prstGeom>
        </p:spPr>
      </p:pic>
    </p:spTree>
    <p:extLst>
      <p:ext uri="{BB962C8B-B14F-4D97-AF65-F5344CB8AC3E}">
        <p14:creationId xmlns:p14="http://schemas.microsoft.com/office/powerpoint/2010/main" val="32103949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alpha val="46000"/>
          </a:schemeClr>
        </a:solidFill>
        <a:effectLst/>
      </p:bgPr>
    </p:bg>
    <p:spTree>
      <p:nvGrpSpPr>
        <p:cNvPr id="1" name=""/>
        <p:cNvGrpSpPr/>
        <p:nvPr/>
      </p:nvGrpSpPr>
      <p:grpSpPr>
        <a:xfrm>
          <a:off x="0" y="0"/>
          <a:ext cx="0" cy="0"/>
          <a:chOff x="0" y="0"/>
          <a:chExt cx="0" cy="0"/>
        </a:xfrm>
      </p:grpSpPr>
      <p:sp>
        <p:nvSpPr>
          <p:cNvPr id="12" name="TextBox 11"/>
          <p:cNvSpPr txBox="1"/>
          <p:nvPr/>
        </p:nvSpPr>
        <p:spPr>
          <a:xfrm>
            <a:off x="0" y="188640"/>
            <a:ext cx="9144000" cy="6655990"/>
          </a:xfrm>
          <a:prstGeom prst="rect">
            <a:avLst/>
          </a:prstGeom>
          <a:solidFill>
            <a:schemeClr val="bg1"/>
          </a:solidFill>
        </p:spPr>
        <p:txBody>
          <a:bodyPr wrap="square" rtlCol="0">
            <a:spAutoFit/>
          </a:bodyPr>
          <a:lstStyle/>
          <a:p>
            <a:endParaRPr lang="en-US" dirty="0"/>
          </a:p>
        </p:txBody>
      </p:sp>
      <p:pic>
        <p:nvPicPr>
          <p:cNvPr id="1026" name="Picture 2" descr="Société] La Matinale de Clicanoo : enfants maltraités, restauration  scolaire, Liverpool contre le Real en finale de la Ligue des champions |  Clicanoo.re"/>
          <p:cNvPicPr>
            <a:picLocks noChangeAspect="1" noChangeArrowheads="1"/>
          </p:cNvPicPr>
          <p:nvPr/>
        </p:nvPicPr>
        <p:blipFill rotWithShape="1">
          <a:blip r:embed="rId3">
            <a:clrChange>
              <a:clrFrom>
                <a:srgbClr val="1A5A91"/>
              </a:clrFrom>
              <a:clrTo>
                <a:srgbClr val="1A5A91">
                  <a:alpha val="0"/>
                </a:srgbClr>
              </a:clrTo>
            </a:clrChange>
            <a:lum/>
            <a:extLst>
              <a:ext uri="{28A0092B-C50C-407E-A947-70E740481C1C}">
                <a14:useLocalDpi xmlns:a14="http://schemas.microsoft.com/office/drawing/2010/main" val="0"/>
              </a:ext>
            </a:extLst>
          </a:blip>
          <a:srcRect l="9954" r="74390" b="58082"/>
          <a:stretch/>
        </p:blipFill>
        <p:spPr bwMode="auto">
          <a:xfrm>
            <a:off x="125760" y="33759"/>
            <a:ext cx="8982744" cy="6844630"/>
          </a:xfrm>
          <a:prstGeom prst="rect">
            <a:avLst/>
          </a:prstGeom>
          <a:pattFill prst="pct10">
            <a:fgClr>
              <a:schemeClr val="accent1"/>
            </a:fgClr>
            <a:bgClr>
              <a:schemeClr val="bg1"/>
            </a:bgClr>
          </a:pattFill>
          <a:effectLst>
            <a:softEdge rad="317500"/>
          </a:effectLst>
        </p:spPr>
      </p:pic>
      <p:sp>
        <p:nvSpPr>
          <p:cNvPr id="3" name="Rectangle 2"/>
          <p:cNvSpPr/>
          <p:nvPr/>
        </p:nvSpPr>
        <p:spPr>
          <a:xfrm>
            <a:off x="1259632" y="1381880"/>
            <a:ext cx="7110536" cy="661720"/>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2">
            <a:schemeClr val="accent1"/>
          </a:fillRef>
          <a:effectRef idx="1">
            <a:schemeClr val="accent1"/>
          </a:effectRef>
          <a:fontRef idx="minor">
            <a:schemeClr val="dk1"/>
          </a:fontRef>
        </p:style>
        <p:txBody>
          <a:bodyPr wrap="square">
            <a:spAutoFit/>
          </a:bodyPr>
          <a:lstStyle/>
          <a:p>
            <a:pPr algn="ctr" fontAlgn="base"/>
            <a:r>
              <a:rPr lang="fr-BE" sz="1900" dirty="0">
                <a:solidFill>
                  <a:srgbClr val="003300"/>
                </a:solidFill>
                <a:effectLst>
                  <a:outerShdw blurRad="38100" dist="38100" dir="2700000" algn="tl">
                    <a:srgbClr val="000000">
                      <a:alpha val="43137"/>
                    </a:srgbClr>
                  </a:outerShdw>
                </a:effectLst>
                <a:latin typeface="Blinker"/>
              </a:rPr>
              <a:t> </a:t>
            </a:r>
            <a:r>
              <a:rPr lang="fr-BE" sz="1900" b="1" dirty="0">
                <a:solidFill>
                  <a:srgbClr val="031F45"/>
                </a:solidFill>
                <a:latin typeface="Caladea" panose="02040503050406030204" pitchFamily="18" charset="0"/>
              </a:rPr>
              <a:t>Pas de jour férié, en juin </a:t>
            </a:r>
            <a:r>
              <a:rPr lang="fr-BE" dirty="0">
                <a:solidFill>
                  <a:srgbClr val="031F45"/>
                </a:solidFill>
                <a:effectLst>
                  <a:outerShdw blurRad="38100" dist="38100" dir="2700000" algn="tl">
                    <a:srgbClr val="000000">
                      <a:alpha val="43137"/>
                    </a:srgbClr>
                  </a:outerShdw>
                </a:effectLst>
                <a:latin typeface="Caladea" panose="02040503050406030204" pitchFamily="18" charset="0"/>
              </a:rPr>
              <a:t>mais</a:t>
            </a:r>
            <a:r>
              <a:rPr lang="fr-BE" b="1" dirty="0">
                <a:solidFill>
                  <a:srgbClr val="031F45"/>
                </a:solidFill>
                <a:effectLst>
                  <a:outerShdw blurRad="38100" dist="38100" dir="2700000" algn="tl">
                    <a:srgbClr val="000000">
                      <a:alpha val="43137"/>
                    </a:srgbClr>
                  </a:outerShdw>
                </a:effectLst>
                <a:latin typeface="Caladea" panose="02040503050406030204" pitchFamily="18" charset="0"/>
              </a:rPr>
              <a:t> il y</a:t>
            </a:r>
            <a:r>
              <a:rPr lang="fr-BE" b="1" dirty="0">
                <a:solidFill>
                  <a:srgbClr val="031F45"/>
                </a:solidFill>
                <a:latin typeface="Caladea" panose="02040503050406030204" pitchFamily="18" charset="0"/>
              </a:rPr>
              <a:t> a des journées mondiales et internationales </a:t>
            </a:r>
            <a:r>
              <a:rPr lang="fr-BE" sz="1400" dirty="0">
                <a:solidFill>
                  <a:srgbClr val="031F45"/>
                </a:solidFill>
                <a:sym typeface="Wingdings" panose="05000000000000000000" pitchFamily="2" charset="2"/>
              </a:rPr>
              <a:t></a:t>
            </a:r>
            <a:endParaRPr lang="fr-BE" sz="1400" dirty="0">
              <a:solidFill>
                <a:srgbClr val="031F45"/>
              </a:solidFill>
            </a:endParaRPr>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3568" y="1231881"/>
            <a:ext cx="961717" cy="961717"/>
          </a:xfrm>
          <a:prstGeom prst="ellipse">
            <a:avLst/>
          </a:prstGeom>
          <a:ln>
            <a:noFill/>
          </a:ln>
          <a:effectLst>
            <a:softEdge rad="112500"/>
          </a:effectLst>
        </p:spPr>
      </p:pic>
      <p:sp>
        <p:nvSpPr>
          <p:cNvPr id="5" name="Down Ribbon 4"/>
          <p:cNvSpPr/>
          <p:nvPr/>
        </p:nvSpPr>
        <p:spPr>
          <a:xfrm>
            <a:off x="899591" y="218445"/>
            <a:ext cx="7272808" cy="919117"/>
          </a:xfrm>
          <a:prstGeom prst="ribbon">
            <a:avLst>
              <a:gd name="adj1" fmla="val 24481"/>
              <a:gd name="adj2" fmla="val 71923"/>
            </a:avLst>
          </a:prstGeom>
          <a:gradFill>
            <a:gsLst>
              <a:gs pos="0">
                <a:schemeClr val="bg2">
                  <a:lumMod val="50000"/>
                </a:schemeClr>
              </a:gs>
              <a:gs pos="50000">
                <a:schemeClr val="bg2">
                  <a:lumMod val="90000"/>
                </a:schemeClr>
              </a:gs>
              <a:gs pos="100000">
                <a:schemeClr val="accent1">
                  <a:lumMod val="20000"/>
                  <a:lumOff val="80000"/>
                </a:schemeClr>
              </a:gs>
            </a:gsLst>
            <a:lin ang="5400000" scaled="1"/>
          </a:gradFill>
          <a:ln>
            <a:noFill/>
          </a:ln>
          <a:effectLst>
            <a:innerShdw blurRad="63500" dist="50800" dir="18900000">
              <a:prstClr val="black">
                <a:alpha val="50000"/>
              </a:prstClr>
            </a:innerShdw>
          </a:effectLst>
          <a:scene3d>
            <a:camera prst="orthographicFront">
              <a:rot lat="0" lon="0" rev="0"/>
            </a:camera>
            <a:lightRig rig="glow" dir="t">
              <a:rot lat="0" lon="0" rev="4800000"/>
            </a:lightRig>
          </a:scene3d>
          <a:sp3d prstMaterial="matte">
            <a:bevelT w="127000" h="63500"/>
          </a:sp3d>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endParaRPr lang="en-US" sz="2800" b="1" dirty="0">
              <a:ln w="0"/>
              <a:solidFill>
                <a:schemeClr val="bg2">
                  <a:lumMod val="10000"/>
                </a:schemeClr>
              </a:solidFill>
              <a:effectLst>
                <a:outerShdw blurRad="38100" dist="25400" dir="5400000" algn="ctr" rotWithShape="0">
                  <a:srgbClr val="6E747A">
                    <a:alpha val="43000"/>
                  </a:srgbClr>
                </a:outerShdw>
              </a:effectLst>
              <a:latin typeface="Caladea" panose="02040503050406030204" pitchFamily="18" charset="0"/>
            </a:endParaRPr>
          </a:p>
        </p:txBody>
      </p:sp>
      <p:sp>
        <p:nvSpPr>
          <p:cNvPr id="6" name="TextBox 5"/>
          <p:cNvSpPr txBox="1"/>
          <p:nvPr/>
        </p:nvSpPr>
        <p:spPr>
          <a:xfrm>
            <a:off x="2627784" y="646913"/>
            <a:ext cx="3960440" cy="492443"/>
          </a:xfrm>
          <a:prstGeom prst="rect">
            <a:avLst/>
          </a:prstGeom>
          <a:noFill/>
        </p:spPr>
        <p:txBody>
          <a:bodyPr wrap="square" rtlCol="0">
            <a:spAutoFit/>
          </a:bodyPr>
          <a:lstStyle/>
          <a:p>
            <a:r>
              <a:rPr lang="fr-BE" sz="2600" b="1" dirty="0">
                <a:ln w="0"/>
                <a:solidFill>
                  <a:schemeClr val="bg2">
                    <a:lumMod val="10000"/>
                  </a:schemeClr>
                </a:solidFill>
                <a:effectLst>
                  <a:outerShdw blurRad="38100" dist="25400" dir="5400000" algn="ctr" rotWithShape="0">
                    <a:srgbClr val="6E747A">
                      <a:alpha val="43000"/>
                    </a:srgbClr>
                  </a:outerShdw>
                </a:effectLst>
                <a:latin typeface="Caladea" panose="02040503050406030204" pitchFamily="18" charset="0"/>
              </a:rPr>
              <a:t>Les fêtes du mois de juin</a:t>
            </a:r>
            <a:endParaRPr lang="en-US" sz="2600" dirty="0"/>
          </a:p>
        </p:txBody>
      </p:sp>
      <p:sp>
        <p:nvSpPr>
          <p:cNvPr id="7" name="Rectangle 6"/>
          <p:cNvSpPr/>
          <p:nvPr/>
        </p:nvSpPr>
        <p:spPr>
          <a:xfrm>
            <a:off x="238523" y="2522350"/>
            <a:ext cx="4167861" cy="1708160"/>
          </a:xfrm>
          <a:prstGeom prst="rect">
            <a:avLst/>
          </a:prstGeom>
          <a:blipFill dpi="0" rotWithShape="1">
            <a:blip r:embed="rId5">
              <a:alphaModFix amt="37000"/>
            </a:blip>
            <a:srcRect/>
            <a:stretch>
              <a:fillRect/>
            </a:stretch>
          </a:blipFill>
          <a:ln>
            <a:noFill/>
          </a:ln>
        </p:spPr>
        <p:txBody>
          <a:bodyPr wrap="square">
            <a:spAutoFit/>
          </a:bodyPr>
          <a:lstStyle/>
          <a:p>
            <a:pPr fontAlgn="base">
              <a:spcBef>
                <a:spcPct val="0"/>
              </a:spcBef>
              <a:spcAft>
                <a:spcPct val="0"/>
              </a:spcAft>
            </a:pPr>
            <a:r>
              <a:rPr lang="fr-BE" sz="1300" b="1" dirty="0">
                <a:solidFill>
                  <a:srgbClr val="002600"/>
                </a:solidFill>
                <a:latin typeface="Caladea" panose="02040503050406030204" pitchFamily="18" charset="0"/>
                <a:ea typeface="Cambria" panose="02040503050406030204" pitchFamily="18" charset="0"/>
              </a:rPr>
              <a:t>5 juin - Journée mondiale de l'environnement</a:t>
            </a:r>
          </a:p>
          <a:p>
            <a:pPr algn="just" fontAlgn="base">
              <a:spcBef>
                <a:spcPct val="0"/>
              </a:spcBef>
              <a:spcAft>
                <a:spcPct val="0"/>
              </a:spcAft>
            </a:pPr>
            <a:r>
              <a:rPr lang="fr-BE" sz="1150" dirty="0">
                <a:solidFill>
                  <a:srgbClr val="002600"/>
                </a:solidFill>
                <a:latin typeface="Caladea" panose="02040503050406030204" pitchFamily="18" charset="0"/>
                <a:ea typeface="Cambria" panose="02040503050406030204" pitchFamily="18" charset="0"/>
              </a:rPr>
              <a:t>Cette journée a été choisie par le Programme des Nations Unies pour l'Environnement. Elle est célébrée depuis de nombreuses années et soulève régulièrement les questions essentielles de la protection de l'environnement et ses conséquences sur la qualité de vie des populations et la survie de notre planète: telles que les luttes: contre la destruction de la couche d'ozone, contre la déforestation, pour la préservation de la qualité des réserves d'eau,  contre la désertification et la sécheresse.</a:t>
            </a:r>
          </a:p>
        </p:txBody>
      </p:sp>
      <p:sp>
        <p:nvSpPr>
          <p:cNvPr id="9" name="Rectangle 8"/>
          <p:cNvSpPr/>
          <p:nvPr/>
        </p:nvSpPr>
        <p:spPr>
          <a:xfrm>
            <a:off x="238524" y="4354735"/>
            <a:ext cx="4167861" cy="2323713"/>
          </a:xfrm>
          <a:prstGeom prst="rect">
            <a:avLst/>
          </a:prstGeom>
          <a:blipFill dpi="0" rotWithShape="1">
            <a:blip r:embed="rId6">
              <a:alphaModFix amt="28000"/>
            </a:blip>
            <a:srcRect/>
            <a:stretch>
              <a:fillRect/>
            </a:stretch>
          </a:blipFill>
        </p:spPr>
        <p:txBody>
          <a:bodyPr wrap="square">
            <a:spAutoFit/>
          </a:bodyPr>
          <a:lstStyle/>
          <a:p>
            <a:pPr lvl="0" fontAlgn="base">
              <a:spcBef>
                <a:spcPct val="0"/>
              </a:spcBef>
              <a:spcAft>
                <a:spcPct val="0"/>
              </a:spcAft>
            </a:pPr>
            <a:r>
              <a:rPr lang="fr-BE" altLang="fr-FR" sz="1300" b="1" dirty="0">
                <a:solidFill>
                  <a:srgbClr val="480000"/>
                </a:solidFill>
                <a:latin typeface="Caladea" panose="02040503050406030204" pitchFamily="18" charset="0"/>
                <a:ea typeface="Cambria" panose="02040503050406030204" pitchFamily="18" charset="0"/>
              </a:rPr>
              <a:t>Dimanche </a:t>
            </a:r>
            <a:r>
              <a:rPr lang="fr-BE" sz="1300" b="1" dirty="0">
                <a:solidFill>
                  <a:srgbClr val="480000"/>
                </a:solidFill>
                <a:latin typeface="Caladea" panose="02040503050406030204" pitchFamily="18" charset="0"/>
                <a:ea typeface="Cambria" panose="02040503050406030204" pitchFamily="18" charset="0"/>
              </a:rPr>
              <a:t>13 juin 2021 - Fête des Pères </a:t>
            </a:r>
          </a:p>
          <a:p>
            <a:pPr algn="just" fontAlgn="base">
              <a:spcBef>
                <a:spcPct val="0"/>
              </a:spcBef>
              <a:spcAft>
                <a:spcPct val="0"/>
              </a:spcAft>
            </a:pPr>
            <a:r>
              <a:rPr lang="fr-BE" sz="1150" dirty="0">
                <a:solidFill>
                  <a:srgbClr val="480000"/>
                </a:solidFill>
                <a:latin typeface="Caladea" panose="02040503050406030204" pitchFamily="18" charset="0"/>
                <a:ea typeface="Cambria" panose="02040503050406030204" pitchFamily="18" charset="0"/>
              </a:rPr>
              <a:t>Fête annuelle dans de nombreux pays, célébrée par les enfants et adultes de tous âges pour honorer leur père. Les enfants offrent des cadeaux, des gâteaux, des fleurs ou des objets qu'ils ont confectionnés à l'école ou à la maison. </a:t>
            </a:r>
            <a:r>
              <a:rPr lang="fr-FR" altLang="fr-FR" sz="1150" b="1" dirty="0">
                <a:solidFill>
                  <a:srgbClr val="480000"/>
                </a:solidFill>
                <a:latin typeface="Caladea" panose="02040503050406030204" pitchFamily="18" charset="0"/>
                <a:ea typeface="Cambria" panose="02040503050406030204" pitchFamily="18" charset="0"/>
              </a:rPr>
              <a:t>La première fête des pères non religieuse </a:t>
            </a:r>
            <a:r>
              <a:rPr lang="fr-FR" altLang="fr-FR" sz="1150" dirty="0">
                <a:solidFill>
                  <a:srgbClr val="480000"/>
                </a:solidFill>
                <a:latin typeface="Caladea" panose="02040503050406030204" pitchFamily="18" charset="0"/>
                <a:ea typeface="Cambria" panose="02040503050406030204" pitchFamily="18" charset="0"/>
              </a:rPr>
              <a:t>est créée au début du </a:t>
            </a:r>
            <a:r>
              <a:rPr lang="fr-FR" altLang="fr-FR" sz="1150" dirty="0" err="1">
                <a:solidFill>
                  <a:srgbClr val="480000"/>
                </a:solidFill>
                <a:latin typeface="Caladea" panose="02040503050406030204" pitchFamily="18" charset="0"/>
                <a:ea typeface="Cambria" panose="02040503050406030204" pitchFamily="18" charset="0"/>
              </a:rPr>
              <a:t>xx</a:t>
            </a:r>
            <a:r>
              <a:rPr lang="fr-FR" altLang="fr-FR" sz="1150" baseline="30000" dirty="0" err="1">
                <a:solidFill>
                  <a:srgbClr val="480000"/>
                </a:solidFill>
                <a:latin typeface="Caladea" panose="02040503050406030204" pitchFamily="18" charset="0"/>
                <a:ea typeface="Cambria" panose="02040503050406030204" pitchFamily="18" charset="0"/>
              </a:rPr>
              <a:t>e</a:t>
            </a:r>
            <a:r>
              <a:rPr lang="fr-FR" altLang="fr-FR" sz="1150" dirty="0">
                <a:solidFill>
                  <a:srgbClr val="480000"/>
                </a:solidFill>
                <a:latin typeface="Caladea" panose="02040503050406030204" pitchFamily="18" charset="0"/>
                <a:ea typeface="Cambria" panose="02040503050406030204" pitchFamily="18" charset="0"/>
              </a:rPr>
              <a:t> siècle aux États-Unis. Après plusieurs tentatives, c'est la fête instituée le 19 juin 1910 par Sonora Smart Dodd,  qui connait un certain succès. L'institutrice, regrettant qu'il n'existe aucun jour dédié aux pères, contrairement à la fête des mères, a le désir de rendre hommage à son père qui après la mort de son épouse, avait élevé seul ses six enfants</a:t>
            </a:r>
            <a:r>
              <a:rPr lang="fr-FR" altLang="fr-FR" sz="1200" dirty="0">
                <a:solidFill>
                  <a:srgbClr val="480000"/>
                </a:solidFill>
                <a:latin typeface="Caladea" panose="02040503050406030204" pitchFamily="18" charset="0"/>
                <a:ea typeface="Cambria" panose="02040503050406030204" pitchFamily="18" charset="0"/>
              </a:rPr>
              <a:t>.</a:t>
            </a:r>
            <a:endParaRPr lang="en-US" sz="1200" dirty="0">
              <a:solidFill>
                <a:srgbClr val="480000"/>
              </a:solidFill>
              <a:latin typeface="Caladea" panose="02040503050406030204" pitchFamily="18" charset="0"/>
              <a:ea typeface="Cambria" panose="02040503050406030204" pitchFamily="18" charset="0"/>
            </a:endParaRPr>
          </a:p>
        </p:txBody>
      </p:sp>
      <p:sp>
        <p:nvSpPr>
          <p:cNvPr id="10" name="Rectangle 9"/>
          <p:cNvSpPr/>
          <p:nvPr/>
        </p:nvSpPr>
        <p:spPr>
          <a:xfrm>
            <a:off x="4693871" y="4383320"/>
            <a:ext cx="4248472" cy="2239074"/>
          </a:xfrm>
          <a:prstGeom prst="rect">
            <a:avLst/>
          </a:prstGeom>
          <a:blipFill dpi="0" rotWithShape="1">
            <a:blip r:embed="rId7">
              <a:alphaModFix amt="22000"/>
            </a:blip>
            <a:srcRect/>
            <a:stretch>
              <a:fillRect/>
            </a:stretch>
          </a:blipFill>
        </p:spPr>
        <p:txBody>
          <a:bodyPr wrap="square">
            <a:spAutoFit/>
          </a:bodyPr>
          <a:lstStyle/>
          <a:p>
            <a:pPr algn="just" fontAlgn="base">
              <a:spcBef>
                <a:spcPct val="0"/>
              </a:spcBef>
              <a:spcAft>
                <a:spcPct val="0"/>
              </a:spcAft>
            </a:pPr>
            <a:r>
              <a:rPr lang="fr-BE" sz="1300" b="1" dirty="0">
                <a:solidFill>
                  <a:srgbClr val="181700"/>
                </a:solidFill>
                <a:latin typeface="Caladea" panose="02040503050406030204" pitchFamily="18" charset="0"/>
                <a:ea typeface="Cambria" panose="02040503050406030204" pitchFamily="18" charset="0"/>
              </a:rPr>
              <a:t>21 juin -  La Fête de la musique </a:t>
            </a:r>
          </a:p>
          <a:p>
            <a:pPr algn="just" fontAlgn="base">
              <a:spcBef>
                <a:spcPct val="0"/>
              </a:spcBef>
              <a:spcAft>
                <a:spcPct val="0"/>
              </a:spcAft>
            </a:pPr>
            <a:r>
              <a:rPr lang="fr-BE" sz="1150" dirty="0">
                <a:solidFill>
                  <a:srgbClr val="181700"/>
                </a:solidFill>
                <a:latin typeface="Caladea" panose="02040503050406030204" pitchFamily="18" charset="0"/>
                <a:ea typeface="Cambria" panose="02040503050406030204" pitchFamily="18" charset="0"/>
              </a:rPr>
              <a:t>Cette date </a:t>
            </a:r>
            <a:r>
              <a:rPr lang="fr-BE" sz="1150" b="1" dirty="0">
                <a:solidFill>
                  <a:srgbClr val="181700"/>
                </a:solidFill>
                <a:latin typeface="Caladea" panose="02040503050406030204" pitchFamily="18" charset="0"/>
                <a:ea typeface="Cambria" panose="02040503050406030204" pitchFamily="18" charset="0"/>
              </a:rPr>
              <a:t>coïncide le plus souvent avec le premier jour de l’été, dans l'hémisphère nord </a:t>
            </a:r>
            <a:r>
              <a:rPr lang="fr-BE" sz="1150" dirty="0">
                <a:solidFill>
                  <a:srgbClr val="181700"/>
                </a:solidFill>
                <a:latin typeface="Caladea" panose="02040503050406030204" pitchFamily="18" charset="0"/>
                <a:ea typeface="Cambria" panose="02040503050406030204" pitchFamily="18" charset="0"/>
              </a:rPr>
              <a:t>(un des jours les plus longs de l'année). Elle est actuellement célébrée dans une centaine de pays. Divers festivals de musique locaux qui se déroulaient ce jour de solstice participent aujourd'hui à cette fête populaire. La coïncidence avec l'été symbolise le sacre de la nature à travers cette journée festive, à l'image des fêtes païennes dédiées à la nature où un grand feu était allumé toute la nuit le soir du 24 juin, date traditionnelle de fin des plus longs jours de l'année. </a:t>
            </a:r>
          </a:p>
          <a:p>
            <a:pPr algn="just" fontAlgn="base">
              <a:spcBef>
                <a:spcPct val="0"/>
              </a:spcBef>
              <a:spcAft>
                <a:spcPct val="0"/>
              </a:spcAft>
            </a:pPr>
            <a:r>
              <a:rPr lang="fr-BE" sz="1150" b="1" dirty="0">
                <a:solidFill>
                  <a:srgbClr val="181700"/>
                </a:solidFill>
                <a:latin typeface="Caladea" panose="02040503050406030204" pitchFamily="18" charset="0"/>
                <a:ea typeface="Cambria" panose="02040503050406030204" pitchFamily="18" charset="0"/>
              </a:rPr>
              <a:t>En Belgique « </a:t>
            </a:r>
            <a:r>
              <a:rPr lang="fr-FR" sz="1150" b="1" dirty="0">
                <a:solidFill>
                  <a:srgbClr val="181700"/>
                </a:solidFill>
                <a:latin typeface="Caladea" panose="02040503050406030204" pitchFamily="18" charset="0"/>
                <a:ea typeface="Cambria" panose="02040503050406030204" pitchFamily="18" charset="0"/>
              </a:rPr>
              <a:t>La Fête de la Musique » </a:t>
            </a:r>
            <a:r>
              <a:rPr lang="fr-BE" sz="1150" b="1" dirty="0">
                <a:solidFill>
                  <a:srgbClr val="181700"/>
                </a:solidFill>
                <a:latin typeface="Caladea" panose="02040503050406030204" pitchFamily="18" charset="0"/>
                <a:ea typeface="Cambria" panose="02040503050406030204" pitchFamily="18" charset="0"/>
              </a:rPr>
              <a:t>cette année,  </a:t>
            </a:r>
            <a:r>
              <a:rPr lang="fr-FR" sz="1150" b="1" dirty="0">
                <a:solidFill>
                  <a:srgbClr val="181700"/>
                </a:solidFill>
                <a:latin typeface="Caladea" panose="02040503050406030204" pitchFamily="18" charset="0"/>
                <a:ea typeface="Cambria" panose="02040503050406030204" pitchFamily="18" charset="0"/>
              </a:rPr>
              <a:t>aura lieu </a:t>
            </a:r>
          </a:p>
          <a:p>
            <a:pPr algn="just" fontAlgn="base">
              <a:spcBef>
                <a:spcPct val="0"/>
              </a:spcBef>
              <a:spcAft>
                <a:spcPct val="0"/>
              </a:spcAft>
            </a:pPr>
            <a:r>
              <a:rPr lang="fr-FR" sz="1150" b="1" dirty="0">
                <a:solidFill>
                  <a:srgbClr val="181700"/>
                </a:solidFill>
                <a:latin typeface="Caladea" panose="02040503050406030204" pitchFamily="18" charset="0"/>
                <a:ea typeface="Cambria" panose="02040503050406030204" pitchFamily="18" charset="0"/>
              </a:rPr>
              <a:t>(on l'espère !) du vendredi 18 au lundi 21 juin 2021 .</a:t>
            </a:r>
            <a:endParaRPr lang="fr-BE" sz="1150" b="1" dirty="0">
              <a:solidFill>
                <a:srgbClr val="181700"/>
              </a:solidFill>
              <a:latin typeface="Caladea" panose="02040503050406030204" pitchFamily="18" charset="0"/>
              <a:ea typeface="Cambria" panose="02040503050406030204" pitchFamily="18" charset="0"/>
            </a:endParaRPr>
          </a:p>
        </p:txBody>
      </p:sp>
      <p:sp>
        <p:nvSpPr>
          <p:cNvPr id="11" name="Rectangle 10"/>
          <p:cNvSpPr/>
          <p:nvPr/>
        </p:nvSpPr>
        <p:spPr>
          <a:xfrm>
            <a:off x="4693871" y="2527844"/>
            <a:ext cx="4248472" cy="1731243"/>
          </a:xfrm>
          <a:prstGeom prst="rect">
            <a:avLst/>
          </a:prstGeom>
          <a:blipFill dpi="0" rotWithShape="1">
            <a:blip r:embed="rId8">
              <a:alphaModFix amt="38000"/>
            </a:blip>
            <a:srcRect/>
            <a:stretch>
              <a:fillRect/>
            </a:stretch>
          </a:blipFill>
          <a:ln>
            <a:noFill/>
          </a:ln>
        </p:spPr>
        <p:txBody>
          <a:bodyPr wrap="square">
            <a:spAutoFit/>
          </a:bodyPr>
          <a:lstStyle/>
          <a:p>
            <a:pPr algn="just" fontAlgn="base">
              <a:spcBef>
                <a:spcPct val="0"/>
              </a:spcBef>
              <a:spcAft>
                <a:spcPct val="0"/>
              </a:spcAft>
            </a:pPr>
            <a:r>
              <a:rPr lang="fr-BE" sz="1300" b="1" dirty="0">
                <a:solidFill>
                  <a:srgbClr val="000066"/>
                </a:solidFill>
                <a:latin typeface="Caladea" panose="02040503050406030204" pitchFamily="18" charset="0"/>
                <a:ea typeface="Cambria" panose="02040503050406030204" pitchFamily="18" charset="0"/>
              </a:rPr>
              <a:t>8 juin - Journée mondiale des océans</a:t>
            </a:r>
          </a:p>
          <a:p>
            <a:pPr algn="just" fontAlgn="base">
              <a:spcBef>
                <a:spcPct val="0"/>
              </a:spcBef>
              <a:spcAft>
                <a:spcPct val="0"/>
              </a:spcAft>
            </a:pPr>
            <a:r>
              <a:rPr lang="fr-BE" sz="1300" b="1" dirty="0">
                <a:solidFill>
                  <a:srgbClr val="000066"/>
                </a:solidFill>
                <a:latin typeface="Caladea" panose="02040503050406030204" pitchFamily="18" charset="0"/>
                <a:ea typeface="Cambria" panose="02040503050406030204" pitchFamily="18" charset="0"/>
              </a:rPr>
              <a:t> </a:t>
            </a:r>
            <a:r>
              <a:rPr lang="fr-BE" sz="1150" dirty="0">
                <a:solidFill>
                  <a:srgbClr val="000066"/>
                </a:solidFill>
                <a:latin typeface="Caladea" panose="02040503050406030204" pitchFamily="18" charset="0"/>
                <a:ea typeface="Cambria" panose="02040503050406030204" pitchFamily="18" charset="0"/>
              </a:rPr>
              <a:t>Sa première édition a été célébrée en 1992, lors du Sommet de la Terre à Rio de Janeiro. Chaque année, le 8 juin est une journée particulière qui donne à chacun l'occasion de réfléchir sur les bienfaits des océans, ces sources de vie qui couvrent 72 % de notre planète bleue. Sensibilisation, information et responsabilisation sont les maitres-mots de cet événement qui vise avant tout une prise de conscience de la nécessité de préserver les ressources aquatiques du monde entier.</a:t>
            </a:r>
          </a:p>
        </p:txBody>
      </p:sp>
    </p:spTree>
    <p:extLst>
      <p:ext uri="{BB962C8B-B14F-4D97-AF65-F5344CB8AC3E}">
        <p14:creationId xmlns:p14="http://schemas.microsoft.com/office/powerpoint/2010/main" val="18624085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s://previews.123rf.com/images/bwylezich/bwylezich1601/bwylezich160100688/51589690-bird-nest-with-two-eggs-isolated-on-white-background.jpg"/>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brightnessContrast contrast="6000"/>
                    </a14:imgEffect>
                  </a14:imgLayer>
                </a14:imgProps>
              </a:ext>
              <a:ext uri="{28A0092B-C50C-407E-A947-70E740481C1C}">
                <a14:useLocalDpi xmlns:a14="http://schemas.microsoft.com/office/drawing/2010/main" val="0"/>
              </a:ext>
            </a:extLst>
          </a:blip>
          <a:srcRect l="9524" t="7027"/>
          <a:stretch/>
        </p:blipFill>
        <p:spPr bwMode="auto">
          <a:xfrm>
            <a:off x="185913" y="1774828"/>
            <a:ext cx="1627830" cy="96823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3076" name="Picture 4" descr="https://previews.123rf.com/images/pgaborphotos/pgaborphotos1306/pgaborphotos130600049/20509433-bouquet-de-lavande-isol%C3%A9.jpg"/>
          <p:cNvPicPr>
            <a:picLocks noChangeAspect="1" noChangeArrowheads="1"/>
          </p:cNvPicPr>
          <p:nvPr/>
        </p:nvPicPr>
        <p:blipFill rotWithShape="1">
          <a:blip r:embed="rId4" cstate="print">
            <a:extLst>
              <a:ext uri="{BEBA8EAE-BF5A-486C-A8C5-ECC9F3942E4B}">
                <a14:imgProps xmlns:a14="http://schemas.microsoft.com/office/drawing/2010/main">
                  <a14:imgLayer r:embed="rId5">
                    <a14:imgEffect>
                      <a14:brightnessContrast contrast="3000"/>
                    </a14:imgEffect>
                  </a14:imgLayer>
                </a14:imgProps>
              </a:ext>
              <a:ext uri="{28A0092B-C50C-407E-A947-70E740481C1C}">
                <a14:useLocalDpi xmlns:a14="http://schemas.microsoft.com/office/drawing/2010/main" val="0"/>
              </a:ext>
            </a:extLst>
          </a:blip>
          <a:srcRect l="-668" t="15706" r="22870" b="-3404"/>
          <a:stretch/>
        </p:blipFill>
        <p:spPr bwMode="auto">
          <a:xfrm rot="6414356">
            <a:off x="7205125" y="2699569"/>
            <a:ext cx="1854746" cy="151327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4" name="Cloud 3"/>
          <p:cNvSpPr/>
          <p:nvPr/>
        </p:nvSpPr>
        <p:spPr>
          <a:xfrm>
            <a:off x="1259632" y="260648"/>
            <a:ext cx="6674257" cy="853015"/>
          </a:xfrm>
          <a:prstGeom prst="cloud">
            <a:avLst/>
          </a:prstGeom>
          <a:gradFill flip="none" rotWithShape="1">
            <a:gsLst>
              <a:gs pos="0">
                <a:schemeClr val="bg2">
                  <a:lumMod val="50000"/>
                </a:schemeClr>
              </a:gs>
              <a:gs pos="50000">
                <a:schemeClr val="bg2">
                  <a:lumMod val="90000"/>
                </a:schemeClr>
              </a:gs>
              <a:gs pos="100000">
                <a:schemeClr val="accent1">
                  <a:lumMod val="20000"/>
                  <a:lumOff val="80000"/>
                </a:schemeClr>
              </a:gs>
            </a:gsLst>
            <a:lin ang="5400000" scaled="1"/>
            <a:tileRect/>
          </a:gradFill>
          <a:ln>
            <a:solidFill>
              <a:schemeClr val="tx2">
                <a:lumMod val="20000"/>
                <a:lumOff val="80000"/>
              </a:schemeClr>
            </a:solidFill>
          </a:ln>
          <a:effectLst>
            <a:outerShdw blurRad="44450" dist="27940" dir="5400000" algn="ctr">
              <a:srgbClr val="000000">
                <a:alpha val="32000"/>
              </a:srgbClr>
            </a:outerShdw>
            <a:reflection blurRad="6350" stA="52000" endA="300" endPos="35000" dir="5400000" sy="-100000" algn="bl" rotWithShape="0"/>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cap="all" dirty="0">
              <a:solidFill>
                <a:srgbClr val="003300"/>
              </a:solidFill>
              <a:latin typeface="Caladea" panose="02040503050406030204" pitchFamily="18" charset="0"/>
            </a:endParaRPr>
          </a:p>
        </p:txBody>
      </p:sp>
      <p:sp>
        <p:nvSpPr>
          <p:cNvPr id="2" name="Rectangle 1"/>
          <p:cNvSpPr/>
          <p:nvPr/>
        </p:nvSpPr>
        <p:spPr>
          <a:xfrm>
            <a:off x="2072671" y="497867"/>
            <a:ext cx="5048177" cy="446276"/>
          </a:xfrm>
          <a:prstGeom prst="rect">
            <a:avLst/>
          </a:prstGeom>
        </p:spPr>
        <p:txBody>
          <a:bodyPr wrap="none">
            <a:spAutoFit/>
          </a:bodyPr>
          <a:lstStyle/>
          <a:p>
            <a:pPr algn="ctr"/>
            <a:r>
              <a:rPr lang="fr-BE" sz="2300" b="1" cap="all" spc="300" dirty="0">
                <a:solidFill>
                  <a:schemeClr val="bg2">
                    <a:lumMod val="10000"/>
                  </a:schemeClr>
                </a:solidFill>
                <a:effectLst>
                  <a:outerShdw blurRad="38100" dist="38100" dir="2700000" algn="tl">
                    <a:srgbClr val="000000">
                      <a:alpha val="43137"/>
                    </a:srgbClr>
                  </a:outerShdw>
                </a:effectLst>
                <a:latin typeface="Caladea" panose="02040503050406030204" pitchFamily="18" charset="0"/>
              </a:rPr>
              <a:t>La nature au MOIS de juin</a:t>
            </a:r>
          </a:p>
        </p:txBody>
      </p:sp>
      <p:sp>
        <p:nvSpPr>
          <p:cNvPr id="5" name="Rectangle 4"/>
          <p:cNvSpPr/>
          <p:nvPr/>
        </p:nvSpPr>
        <p:spPr>
          <a:xfrm>
            <a:off x="184932" y="5469583"/>
            <a:ext cx="7261968" cy="1215717"/>
          </a:xfrm>
          <a:prstGeom prst="rect">
            <a:avLst/>
          </a:prstGeom>
        </p:spPr>
        <p:txBody>
          <a:bodyPr wrap="square">
            <a:spAutoFit/>
          </a:bodyPr>
          <a:lstStyle/>
          <a:p>
            <a:r>
              <a:rPr lang="fr-BE" sz="1300" b="1" dirty="0">
                <a:solidFill>
                  <a:srgbClr val="031F45"/>
                </a:solidFill>
                <a:latin typeface="Caladea" panose="02040503050406030204" pitchFamily="18" charset="0"/>
              </a:rPr>
              <a:t>Le temps des cerises</a:t>
            </a:r>
          </a:p>
          <a:p>
            <a:pPr algn="just"/>
            <a:r>
              <a:rPr lang="fr-BE" sz="1200" dirty="0">
                <a:solidFill>
                  <a:srgbClr val="031F45"/>
                </a:solidFill>
                <a:latin typeface="Caladea" panose="02040503050406030204" pitchFamily="18" charset="0"/>
              </a:rPr>
              <a:t>Le cerisier livre enfin ses beaux fruits éphémères et charnus. Le mois de juin est le mois de la </a:t>
            </a:r>
            <a:r>
              <a:rPr lang="fr-BE" sz="1200" b="1" dirty="0">
                <a:solidFill>
                  <a:srgbClr val="031F45"/>
                </a:solidFill>
                <a:latin typeface="Caladea" panose="02040503050406030204" pitchFamily="18" charset="0"/>
              </a:rPr>
              <a:t>cerise</a:t>
            </a:r>
            <a:r>
              <a:rPr lang="fr-BE" sz="1200" dirty="0">
                <a:solidFill>
                  <a:srgbClr val="031F45"/>
                </a:solidFill>
                <a:latin typeface="Caladea" panose="02040503050406030204" pitchFamily="18" charset="0"/>
              </a:rPr>
              <a:t> par excellence et les gastronomes auront le choix entre différentes variétés, parmi lesquelles: </a:t>
            </a:r>
            <a:r>
              <a:rPr lang="fr-BE" sz="1200" i="1" dirty="0">
                <a:solidFill>
                  <a:srgbClr val="031F45"/>
                </a:solidFill>
                <a:latin typeface="Caladea" panose="02040503050406030204" pitchFamily="18" charset="0"/>
              </a:rPr>
              <a:t>la Burlat, la Napoléon</a:t>
            </a:r>
            <a:r>
              <a:rPr lang="fr-BE" sz="1200" dirty="0">
                <a:solidFill>
                  <a:srgbClr val="031F45"/>
                </a:solidFill>
                <a:latin typeface="Caladea" panose="02040503050406030204" pitchFamily="18" charset="0"/>
              </a:rPr>
              <a:t>, </a:t>
            </a:r>
            <a:r>
              <a:rPr lang="fr-BE" sz="1200" i="1" dirty="0">
                <a:solidFill>
                  <a:srgbClr val="031F45"/>
                </a:solidFill>
                <a:latin typeface="Caladea" panose="02040503050406030204" pitchFamily="18" charset="0"/>
              </a:rPr>
              <a:t>la cerise de Céret</a:t>
            </a:r>
            <a:r>
              <a:rPr lang="fr-BE" sz="1200" dirty="0">
                <a:solidFill>
                  <a:srgbClr val="031F45"/>
                </a:solidFill>
                <a:latin typeface="Caladea" panose="02040503050406030204" pitchFamily="18" charset="0"/>
              </a:rPr>
              <a:t>, ou encore la noire de </a:t>
            </a:r>
            <a:r>
              <a:rPr lang="fr-BE" sz="1200" i="1" dirty="0">
                <a:solidFill>
                  <a:srgbClr val="031F45"/>
                </a:solidFill>
                <a:latin typeface="Caladea" panose="02040503050406030204" pitchFamily="18" charset="0"/>
              </a:rPr>
              <a:t>Méche</a:t>
            </a:r>
            <a:r>
              <a:rPr lang="fr-BE" sz="1200" dirty="0">
                <a:solidFill>
                  <a:srgbClr val="031F45"/>
                </a:solidFill>
                <a:latin typeface="Caladea" panose="02040503050406030204" pitchFamily="18" charset="0"/>
              </a:rPr>
              <a:t>d. Eléments décoratifs des jardins ou savoureuses garnitures des desserts, les cerises sont les fruits rouges favoris des petits et grands. Beaucoup de villes et villages lui rendent hommage à travers les pays.</a:t>
            </a:r>
          </a:p>
        </p:txBody>
      </p:sp>
      <p:sp>
        <p:nvSpPr>
          <p:cNvPr id="11" name="TextBox 10"/>
          <p:cNvSpPr txBox="1"/>
          <p:nvPr/>
        </p:nvSpPr>
        <p:spPr>
          <a:xfrm>
            <a:off x="370144" y="1247691"/>
            <a:ext cx="8454724" cy="307777"/>
          </a:xfrm>
          <a:prstGeom prst="rect">
            <a:avLst/>
          </a:prstGeom>
          <a:noFill/>
        </p:spPr>
        <p:txBody>
          <a:bodyPr wrap="square" rtlCol="0">
            <a:spAutoFit/>
          </a:bodyPr>
          <a:lstStyle/>
          <a:p>
            <a:r>
              <a:rPr lang="fr-FR" sz="1400" b="1" dirty="0">
                <a:solidFill>
                  <a:schemeClr val="bg2">
                    <a:lumMod val="10000"/>
                  </a:schemeClr>
                </a:solidFill>
              </a:rPr>
              <a:t> Au mois de juin, la nature s’avère être amusante, récréative et réjouissante ! </a:t>
            </a:r>
            <a:endParaRPr lang="en-US" sz="1400" b="1" dirty="0">
              <a:solidFill>
                <a:schemeClr val="bg2">
                  <a:lumMod val="10000"/>
                </a:schemeClr>
              </a:solidFill>
            </a:endParaRPr>
          </a:p>
        </p:txBody>
      </p:sp>
      <p:sp>
        <p:nvSpPr>
          <p:cNvPr id="7" name="Rectangle 6"/>
          <p:cNvSpPr/>
          <p:nvPr/>
        </p:nvSpPr>
        <p:spPr>
          <a:xfrm>
            <a:off x="1619672" y="4140661"/>
            <a:ext cx="7261968" cy="1200329"/>
          </a:xfrm>
          <a:prstGeom prst="rect">
            <a:avLst/>
          </a:prstGeom>
        </p:spPr>
        <p:txBody>
          <a:bodyPr wrap="square">
            <a:spAutoFit/>
          </a:bodyPr>
          <a:lstStyle/>
          <a:p>
            <a:pPr algn="just"/>
            <a:r>
              <a:rPr lang="fr-BE" sz="1200" b="1" dirty="0">
                <a:solidFill>
                  <a:srgbClr val="031F45"/>
                </a:solidFill>
                <a:latin typeface="Caladea" panose="02040503050406030204" pitchFamily="18" charset="0"/>
              </a:rPr>
              <a:t>Les papillons</a:t>
            </a:r>
          </a:p>
          <a:p>
            <a:pPr algn="just"/>
            <a:r>
              <a:rPr lang="fr-BE" sz="1200" dirty="0">
                <a:solidFill>
                  <a:srgbClr val="031F45"/>
                </a:solidFill>
                <a:latin typeface="Caladea" panose="02040503050406030204" pitchFamily="18" charset="0"/>
              </a:rPr>
              <a:t>Juin, le mois des papillons qu’on aime tant: </a:t>
            </a:r>
            <a:r>
              <a:rPr lang="fr-BE" sz="1200" i="1" dirty="0">
                <a:solidFill>
                  <a:srgbClr val="031F45"/>
                </a:solidFill>
                <a:latin typeface="Caladea" panose="02040503050406030204" pitchFamily="18" charset="0"/>
              </a:rPr>
              <a:t>moro-sphynx</a:t>
            </a:r>
            <a:r>
              <a:rPr lang="fr-BE" sz="1200" dirty="0">
                <a:solidFill>
                  <a:srgbClr val="031F45"/>
                </a:solidFill>
                <a:latin typeface="Caladea" panose="02040503050406030204" pitchFamily="18" charset="0"/>
              </a:rPr>
              <a:t>, </a:t>
            </a:r>
            <a:r>
              <a:rPr lang="fr-BE" sz="1200" i="1" dirty="0">
                <a:solidFill>
                  <a:srgbClr val="031F45"/>
                </a:solidFill>
                <a:latin typeface="Caladea" panose="02040503050406030204" pitchFamily="18" charset="0"/>
              </a:rPr>
              <a:t>piéride blanche, paon du jour, flambé, belle-dame, demi-deuil, myrtil, zygène de la filipendule</a:t>
            </a:r>
            <a:r>
              <a:rPr lang="fr-BE" sz="1200" dirty="0">
                <a:solidFill>
                  <a:srgbClr val="031F45"/>
                </a:solidFill>
                <a:latin typeface="Caladea" panose="02040503050406030204" pitchFamily="18" charset="0"/>
              </a:rPr>
              <a:t> sont au rendez-vous ! Leurs préférences sont sur la verveine, les lavandes, la ciboulette, </a:t>
            </a:r>
            <a:r>
              <a:rPr lang="fr-BE" sz="1200" dirty="0" err="1">
                <a:solidFill>
                  <a:srgbClr val="031F45"/>
                </a:solidFill>
                <a:latin typeface="Caladea" panose="02040503050406030204" pitchFamily="18" charset="0"/>
              </a:rPr>
              <a:t>etc</a:t>
            </a:r>
            <a:r>
              <a:rPr lang="fr-BE" sz="1200" dirty="0">
                <a:solidFill>
                  <a:srgbClr val="031F45"/>
                </a:solidFill>
                <a:latin typeface="Caladea" panose="02040503050406030204" pitchFamily="18" charset="0"/>
              </a:rPr>
              <a:t>;. La tendresse et la douceur de leur envol nous poussent à la rêverie et à l’apaisement. Un sentiment de légèreté et de liberté nous anime lorsqu’on est dans le jardin et qu’on voit ces douces paillettes volées, légères comme des plumes et en les observant façonner leurs petites pelotes de pollen !</a:t>
            </a:r>
          </a:p>
        </p:txBody>
      </p:sp>
      <p:sp>
        <p:nvSpPr>
          <p:cNvPr id="6" name="Rectangle 5"/>
          <p:cNvSpPr/>
          <p:nvPr/>
        </p:nvSpPr>
        <p:spPr>
          <a:xfrm>
            <a:off x="179512" y="2924944"/>
            <a:ext cx="7272808" cy="1215717"/>
          </a:xfrm>
          <a:prstGeom prst="rect">
            <a:avLst/>
          </a:prstGeom>
        </p:spPr>
        <p:txBody>
          <a:bodyPr wrap="square">
            <a:spAutoFit/>
          </a:bodyPr>
          <a:lstStyle/>
          <a:p>
            <a:r>
              <a:rPr lang="fr-BE" sz="1300" b="1" dirty="0">
                <a:solidFill>
                  <a:srgbClr val="031F45"/>
                </a:solidFill>
                <a:latin typeface="Caladea" panose="02040503050406030204" pitchFamily="18" charset="0"/>
              </a:rPr>
              <a:t>La lavande</a:t>
            </a:r>
            <a:r>
              <a:rPr lang="fr-BE" sz="1300" dirty="0">
                <a:solidFill>
                  <a:srgbClr val="031F45"/>
                </a:solidFill>
                <a:latin typeface="Caladea" panose="02040503050406030204" pitchFamily="18" charset="0"/>
              </a:rPr>
              <a:t> - la gourmandise des abeilles</a:t>
            </a:r>
          </a:p>
          <a:p>
            <a:pPr algn="just"/>
            <a:r>
              <a:rPr lang="fr-BE" sz="1200" dirty="0">
                <a:solidFill>
                  <a:srgbClr val="031F45"/>
                </a:solidFill>
                <a:latin typeface="Caladea" panose="02040503050406030204" pitchFamily="18" charset="0"/>
              </a:rPr>
              <a:t>Symbole de la flore de Provence, la </a:t>
            </a:r>
            <a:r>
              <a:rPr lang="fr-BE" sz="1200" b="1" dirty="0">
                <a:solidFill>
                  <a:srgbClr val="031F45"/>
                </a:solidFill>
                <a:latin typeface="Caladea" panose="02040503050406030204" pitchFamily="18" charset="0"/>
              </a:rPr>
              <a:t>lavande</a:t>
            </a:r>
            <a:r>
              <a:rPr lang="fr-BE" sz="1200" dirty="0">
                <a:solidFill>
                  <a:srgbClr val="031F45"/>
                </a:solidFill>
                <a:latin typeface="Caladea" panose="02040503050406030204" pitchFamily="18" charset="0"/>
              </a:rPr>
              <a:t> est depuis l'époque des Romains, utilisée pour parfumer le linge et les bains. Ces fleurs violettes disposées en épis diffusent un parfum puissant qui a fait la renommée de la région de Grasse, où la lavande est cultivée dans de grands champs. La récolte se fait pendant la floraison à partir de la fin du mois de juin et jusqu'en août pour les lavandes "vraie", "aspic" et les lavandins. Toutes les lavandes sont des plantes mellifères, très recherchées par les abeilles.</a:t>
            </a:r>
          </a:p>
        </p:txBody>
      </p:sp>
      <p:sp>
        <p:nvSpPr>
          <p:cNvPr id="12" name="AutoShape 6" descr="https://master.salamandre.net/media/21703/machaon-848x739.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082" name="Picture 10" descr="Faites une fleur aux papillons!"/>
          <p:cNvPicPr>
            <a:picLocks noChangeAspect="1" noChangeArrowheads="1"/>
          </p:cNvPicPr>
          <p:nvPr/>
        </p:nvPicPr>
        <p:blipFill rotWithShape="1">
          <a:blip r:embed="rId6" cstate="print">
            <a:lum contrast="5000"/>
            <a:extLst>
              <a:ext uri="{BEBA8EAE-BF5A-486C-A8C5-ECC9F3942E4B}">
                <a14:imgProps xmlns:a14="http://schemas.microsoft.com/office/drawing/2010/main">
                  <a14:imgLayer r:embed="rId7">
                    <a14:imgEffect>
                      <a14:brightnessContrast contrast="4000"/>
                    </a14:imgEffect>
                  </a14:imgLayer>
                </a14:imgProps>
              </a:ext>
              <a:ext uri="{28A0092B-C50C-407E-A947-70E740481C1C}">
                <a14:useLocalDpi xmlns:a14="http://schemas.microsoft.com/office/drawing/2010/main" val="0"/>
              </a:ext>
            </a:extLst>
          </a:blip>
          <a:srcRect r="30828" b="3408"/>
          <a:stretch/>
        </p:blipFill>
        <p:spPr bwMode="auto">
          <a:xfrm>
            <a:off x="220168" y="4299950"/>
            <a:ext cx="1408732" cy="103161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1619672" y="1704431"/>
            <a:ext cx="7261968" cy="1215717"/>
          </a:xfrm>
          <a:prstGeom prst="rect">
            <a:avLst/>
          </a:prstGeom>
          <a:noFill/>
        </p:spPr>
        <p:txBody>
          <a:bodyPr wrap="square" rtlCol="0">
            <a:spAutoFit/>
          </a:bodyPr>
          <a:lstStyle/>
          <a:p>
            <a:pPr algn="just"/>
            <a:r>
              <a:rPr lang="fr-FR" sz="1300" b="1" dirty="0">
                <a:solidFill>
                  <a:srgbClr val="031F45"/>
                </a:solidFill>
                <a:latin typeface="Caladea" panose="02040503050406030204" pitchFamily="18" charset="0"/>
              </a:rPr>
              <a:t>Juin est une période privilégiée pour la nidification des oiseaux. </a:t>
            </a:r>
          </a:p>
          <a:p>
            <a:pPr algn="just"/>
            <a:r>
              <a:rPr lang="fr-FR" sz="1200" dirty="0">
                <a:solidFill>
                  <a:srgbClr val="031F45"/>
                </a:solidFill>
                <a:latin typeface="Caladea" panose="02040503050406030204" pitchFamily="18" charset="0"/>
              </a:rPr>
              <a:t>C’est le mois où le plus d’oiseaux sont en période de nidification. Ils sont les moins discrets lorsqu’ils arrivent sur leur territoire et le défendent, donc c’est le meilleur mois pour écouter les oiseaux chanter et les trouver. Dans la forêt, ça chante de partout, surtout tôt le matin. Dans les champs et dans les marais, dans votre jardin aussi c’est aussi plein d’activités. Vous avez la chance de faire de belles observations pendant ce mois, mais il faut être attentif.</a:t>
            </a:r>
            <a:endParaRPr lang="en-US" dirty="0">
              <a:solidFill>
                <a:srgbClr val="031F45"/>
              </a:solidFill>
              <a:latin typeface="Caladea" panose="02040503050406030204" pitchFamily="18" charset="0"/>
            </a:endParaRPr>
          </a:p>
        </p:txBody>
      </p:sp>
      <p:pic>
        <p:nvPicPr>
          <p:cNvPr id="3084" name="Picture 12" descr="cerise — Wiktionnaire"/>
          <p:cNvPicPr>
            <a:picLocks noChangeAspect="1" noChangeArrowheads="1"/>
          </p:cNvPicPr>
          <p:nvPr/>
        </p:nvPicPr>
        <p:blipFill>
          <a:blip r:embed="rId8">
            <a:lum bright="1000" contrast="18000"/>
            <a:extLst>
              <a:ext uri="{28A0092B-C50C-407E-A947-70E740481C1C}">
                <a14:useLocalDpi xmlns:a14="http://schemas.microsoft.com/office/drawing/2010/main" val="0"/>
              </a:ext>
            </a:extLst>
          </a:blip>
          <a:srcRect/>
          <a:stretch>
            <a:fillRect/>
          </a:stretch>
        </p:blipFill>
        <p:spPr bwMode="auto">
          <a:xfrm>
            <a:off x="7446900" y="5525656"/>
            <a:ext cx="1434740" cy="99968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03863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descr="Fond De Lever De Soleil Nature été, Un Paysage Avec Des Collines Et Des  Prairies Verdoyantes, Un Ciel Bleu Et Des Nuages. | Vecteur Gratuit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2693" y="116632"/>
            <a:ext cx="8866301" cy="6577445"/>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Taguée pour les vacances ... - Chez lulu - Des ressources pour l'écol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79441" y="2482881"/>
            <a:ext cx="1901294" cy="1450176"/>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
        <p:nvSpPr>
          <p:cNvPr id="9" name="Rectangle 8"/>
          <p:cNvSpPr/>
          <p:nvPr/>
        </p:nvSpPr>
        <p:spPr>
          <a:xfrm>
            <a:off x="239887" y="5367004"/>
            <a:ext cx="6739553" cy="1384995"/>
          </a:xfrm>
          <a:prstGeom prst="rect">
            <a:avLst/>
          </a:prstGeom>
        </p:spPr>
        <p:txBody>
          <a:bodyPr wrap="square">
            <a:spAutoFit/>
          </a:bodyPr>
          <a:lstStyle/>
          <a:p>
            <a:pPr algn="just"/>
            <a:r>
              <a:rPr lang="fr-BE" sz="1200" b="1" dirty="0">
                <a:solidFill>
                  <a:srgbClr val="003300"/>
                </a:solidFill>
                <a:latin typeface="Caladea" panose="02040503050406030204" pitchFamily="18" charset="0"/>
              </a:rPr>
              <a:t>Apéro, pique-nique, salades… jusqu’à minuit</a:t>
            </a:r>
            <a:endParaRPr lang="fr-BE" sz="1200" dirty="0">
              <a:solidFill>
                <a:srgbClr val="003300"/>
              </a:solidFill>
              <a:latin typeface="Caladea" panose="02040503050406030204" pitchFamily="18" charset="0"/>
            </a:endParaRPr>
          </a:p>
          <a:p>
            <a:pPr algn="just"/>
            <a:r>
              <a:rPr lang="fr-BE" sz="1200" dirty="0">
                <a:solidFill>
                  <a:srgbClr val="003300"/>
                </a:solidFill>
                <a:latin typeface="Caladea" panose="02040503050406030204" pitchFamily="18" charset="0"/>
              </a:rPr>
              <a:t>J’adore le mois de juin, parce que c’est le début des déjeuners en terrasse, au soleil, des </a:t>
            </a:r>
            <a:r>
              <a:rPr lang="fr-BE" sz="1200" dirty="0" err="1">
                <a:solidFill>
                  <a:srgbClr val="003300"/>
                </a:solidFill>
                <a:latin typeface="Caladea" panose="02040503050406030204" pitchFamily="18" charset="0"/>
              </a:rPr>
              <a:t>piques-niques</a:t>
            </a:r>
            <a:r>
              <a:rPr lang="fr-BE" sz="1200" dirty="0">
                <a:solidFill>
                  <a:srgbClr val="003300"/>
                </a:solidFill>
                <a:latin typeface="Caladea" panose="02040503050406030204" pitchFamily="18" charset="0"/>
              </a:rPr>
              <a:t> au bord de l’eau, des bonnes salades de fruits ou des glaces; pour se rafraichir, une piscine : le rêve non ? Parfois, les parents improvisent une soirée au coin du feu…. Vous allez me dire: « Du feu ? Comme en hiver ? ». Mais non... L’idée est plutôt de </a:t>
            </a:r>
            <a:r>
              <a:rPr lang="fr-BE" sz="1200" b="1" dirty="0">
                <a:solidFill>
                  <a:srgbClr val="003300"/>
                </a:solidFill>
                <a:latin typeface="Caladea" panose="02040503050406030204" pitchFamily="18" charset="0"/>
              </a:rPr>
              <a:t>prolonger une jolie journée par un feu de camp, </a:t>
            </a:r>
            <a:r>
              <a:rPr lang="fr-BE" sz="1200" dirty="0">
                <a:solidFill>
                  <a:srgbClr val="003300"/>
                </a:solidFill>
                <a:latin typeface="Caladea" panose="02040503050406030204" pitchFamily="18" charset="0"/>
              </a:rPr>
              <a:t>un barbecue, des marshmallow grillés, de sortir la guitare pour ceux qui en jouent et de </a:t>
            </a:r>
            <a:r>
              <a:rPr lang="fr-BE" sz="1200" b="1" dirty="0">
                <a:solidFill>
                  <a:srgbClr val="003300"/>
                </a:solidFill>
                <a:latin typeface="Caladea" panose="02040503050406030204" pitchFamily="18" charset="0"/>
              </a:rPr>
              <a:t>refaire le monde comme dans nos rêves, jusqu’à pas d’heure</a:t>
            </a:r>
            <a:r>
              <a:rPr lang="fr-BE" sz="1200" dirty="0">
                <a:solidFill>
                  <a:srgbClr val="003300"/>
                </a:solidFill>
                <a:latin typeface="Caladea" panose="02040503050406030204" pitchFamily="18" charset="0"/>
              </a:rPr>
              <a:t>.</a:t>
            </a:r>
          </a:p>
        </p:txBody>
      </p:sp>
      <p:pic>
        <p:nvPicPr>
          <p:cNvPr id="2052" name="Picture 4" descr="ferme-pour-ete.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4712" y="899515"/>
            <a:ext cx="1492207" cy="1444242"/>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3" name="Cloud 2"/>
          <p:cNvSpPr/>
          <p:nvPr/>
        </p:nvSpPr>
        <p:spPr>
          <a:xfrm>
            <a:off x="1695910" y="236240"/>
            <a:ext cx="6674257" cy="872363"/>
          </a:xfrm>
          <a:prstGeom prst="cloud">
            <a:avLst/>
          </a:prstGeom>
          <a:gradFill flip="none" rotWithShape="1">
            <a:gsLst>
              <a:gs pos="0">
                <a:schemeClr val="bg2">
                  <a:lumMod val="75000"/>
                </a:schemeClr>
              </a:gs>
              <a:gs pos="50000">
                <a:schemeClr val="tx2">
                  <a:lumMod val="20000"/>
                  <a:lumOff val="80000"/>
                </a:schemeClr>
              </a:gs>
              <a:gs pos="100000">
                <a:schemeClr val="bg1"/>
              </a:gs>
            </a:gsLst>
            <a:lin ang="5400000" scaled="1"/>
            <a:tileRect/>
          </a:gradFill>
          <a:ln>
            <a:noFill/>
          </a:ln>
          <a:effectLst>
            <a:outerShdw blurRad="44450" dist="27940" dir="5400000" algn="ctr">
              <a:srgbClr val="000000">
                <a:alpha val="32000"/>
              </a:srgbClr>
            </a:outerShdw>
            <a:reflection blurRad="6350" stA="52000" endA="300" endPos="35000" dir="5400000" sy="-100000" algn="bl" rotWithShape="0"/>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z="2000" b="1" cap="all" spc="300" dirty="0">
                <a:solidFill>
                  <a:srgbClr val="003300"/>
                </a:solidFill>
                <a:effectLst>
                  <a:outerShdw blurRad="38100" dist="38100" dir="2700000" algn="tl">
                    <a:srgbClr val="000000">
                      <a:alpha val="43137"/>
                    </a:srgbClr>
                  </a:outerShdw>
                </a:effectLst>
                <a:latin typeface="Caladea" panose="02040503050406030204" pitchFamily="18" charset="0"/>
              </a:rPr>
              <a:t>4 BONNES Raisons </a:t>
            </a:r>
          </a:p>
          <a:p>
            <a:pPr algn="ctr"/>
            <a:r>
              <a:rPr lang="fr-BE" sz="2000" b="1" cap="all" spc="300" dirty="0">
                <a:solidFill>
                  <a:srgbClr val="003300"/>
                </a:solidFill>
                <a:effectLst>
                  <a:outerShdw blurRad="38100" dist="38100" dir="2700000" algn="tl">
                    <a:srgbClr val="000000">
                      <a:alpha val="43137"/>
                    </a:srgbClr>
                  </a:outerShdw>
                </a:effectLst>
                <a:latin typeface="Caladea" panose="02040503050406030204" pitchFamily="18" charset="0"/>
              </a:rPr>
              <a:t>D’AIMER LE MOIS de juin</a:t>
            </a:r>
            <a:endParaRPr lang="en-US" sz="2000" b="1" cap="all" spc="300" dirty="0">
              <a:solidFill>
                <a:srgbClr val="003300"/>
              </a:solidFill>
              <a:effectLst>
                <a:outerShdw blurRad="38100" dist="38100" dir="2700000" algn="tl">
                  <a:srgbClr val="000000">
                    <a:alpha val="43137"/>
                  </a:srgbClr>
                </a:outerShdw>
              </a:effectLst>
              <a:latin typeface="Caladea" panose="02040503050406030204" pitchFamily="18" charset="0"/>
            </a:endParaRPr>
          </a:p>
        </p:txBody>
      </p:sp>
      <p:sp>
        <p:nvSpPr>
          <p:cNvPr id="6" name="Rectangle 5"/>
          <p:cNvSpPr/>
          <p:nvPr/>
        </p:nvSpPr>
        <p:spPr>
          <a:xfrm>
            <a:off x="239888" y="2492379"/>
            <a:ext cx="6924400" cy="1400383"/>
          </a:xfrm>
          <a:prstGeom prst="rect">
            <a:avLst/>
          </a:prstGeom>
        </p:spPr>
        <p:txBody>
          <a:bodyPr wrap="square">
            <a:spAutoFit/>
          </a:bodyPr>
          <a:lstStyle/>
          <a:p>
            <a:pPr algn="just"/>
            <a:r>
              <a:rPr lang="fr-BE" sz="1300" b="1" dirty="0">
                <a:solidFill>
                  <a:srgbClr val="003300"/>
                </a:solidFill>
                <a:latin typeface="Caladea" panose="02040503050406030204" pitchFamily="18" charset="0"/>
              </a:rPr>
              <a:t>L’été qui arrive </a:t>
            </a:r>
            <a:endParaRPr lang="fr-BE" sz="1300" dirty="0">
              <a:solidFill>
                <a:srgbClr val="003300"/>
              </a:solidFill>
              <a:latin typeface="Caladea" panose="02040503050406030204" pitchFamily="18" charset="0"/>
            </a:endParaRPr>
          </a:p>
          <a:p>
            <a:pPr algn="just"/>
            <a:r>
              <a:rPr lang="fr-BE" sz="1200" dirty="0">
                <a:solidFill>
                  <a:srgbClr val="003300"/>
                </a:solidFill>
                <a:latin typeface="Caladea" panose="02040503050406030204" pitchFamily="18" charset="0"/>
              </a:rPr>
              <a:t>Revenons aux choses qui nous intéresse tous : l’arrivée de l’été ! Eh oui, le 21 juin, jour de la fête de la musique mais également jour le plus long de l’année, on fête le début de l’été. </a:t>
            </a:r>
            <a:r>
              <a:rPr lang="fr-BE" sz="1200" b="1" dirty="0">
                <a:solidFill>
                  <a:srgbClr val="003300"/>
                </a:solidFill>
                <a:latin typeface="Caladea" panose="02040503050406030204" pitchFamily="18" charset="0"/>
              </a:rPr>
              <a:t>La saison des vacances, du soleil, de la chaleur et des couleurs</a:t>
            </a:r>
            <a:r>
              <a:rPr lang="fr-BE" sz="1200" dirty="0">
                <a:solidFill>
                  <a:srgbClr val="003300"/>
                </a:solidFill>
                <a:latin typeface="Caladea" panose="02040503050406030204" pitchFamily="18" charset="0"/>
              </a:rPr>
              <a:t> ! On ressort enfin, et pour de bon, les jolies robes, combi-short pleines de couleurs et de fraicheur et ça j’adore ! Bon, parfois la chaleur est un peu étouffante, mais avec l’hiver et le printemps qu’on a eus cette année, on ne va pas se plaindre, il faut profiter de notre cher soleil ! Ce qu’on adore le plus en été c’est surtout pouvoir bronzer, bronzer et encore bronzer, en étant bien protégés!</a:t>
            </a:r>
          </a:p>
        </p:txBody>
      </p:sp>
      <p:sp>
        <p:nvSpPr>
          <p:cNvPr id="4" name="Rectangle 3"/>
          <p:cNvSpPr/>
          <p:nvPr/>
        </p:nvSpPr>
        <p:spPr>
          <a:xfrm>
            <a:off x="2196529" y="1392896"/>
            <a:ext cx="6263903" cy="1046440"/>
          </a:xfrm>
          <a:prstGeom prst="rect">
            <a:avLst/>
          </a:prstGeom>
        </p:spPr>
        <p:txBody>
          <a:bodyPr wrap="square">
            <a:spAutoFit/>
          </a:bodyPr>
          <a:lstStyle/>
          <a:p>
            <a:r>
              <a:rPr lang="fr-BE" sz="1300" b="1" dirty="0">
                <a:solidFill>
                  <a:srgbClr val="003300"/>
                </a:solidFill>
                <a:latin typeface="Caladea" panose="02040503050406030204" pitchFamily="18" charset="0"/>
              </a:rPr>
              <a:t>La fin de l’année scolaire </a:t>
            </a:r>
            <a:r>
              <a:rPr lang="fr-BE" sz="1300" b="1" dirty="0">
                <a:solidFill>
                  <a:srgbClr val="003300"/>
                </a:solidFill>
                <a:latin typeface="Caladea" panose="02040503050406030204" pitchFamily="18" charset="0"/>
                <a:sym typeface="Wingdings" panose="05000000000000000000" pitchFamily="2" charset="2"/>
              </a:rPr>
              <a:t></a:t>
            </a:r>
            <a:endParaRPr lang="fr-BE" sz="1300" dirty="0">
              <a:solidFill>
                <a:srgbClr val="003300"/>
              </a:solidFill>
              <a:latin typeface="Caladea" panose="02040503050406030204" pitchFamily="18" charset="0"/>
            </a:endParaRPr>
          </a:p>
          <a:p>
            <a:pPr algn="just"/>
            <a:r>
              <a:rPr lang="fr-BE" sz="1200" b="1" dirty="0">
                <a:solidFill>
                  <a:srgbClr val="003300"/>
                </a:solidFill>
                <a:latin typeface="Caladea" panose="02040503050406030204" pitchFamily="18" charset="0"/>
              </a:rPr>
              <a:t>Et surtout, le début des vacances </a:t>
            </a:r>
            <a:r>
              <a:rPr lang="fr-BE" sz="1200" dirty="0">
                <a:solidFill>
                  <a:srgbClr val="003300"/>
                </a:solidFill>
                <a:latin typeface="Caladea" panose="02040503050406030204" pitchFamily="18" charset="0"/>
              </a:rPr>
              <a:t>! Cette année on finit les cours mardi le 29 juin. On aura les tests de fin de l’année, donc ce n’est pas non plus la joie mais bon, une fois que les examens seront terminés, on pourra enfin dire qu’on est en vacances et profiter de nos deux mois de repos bien mérités. </a:t>
            </a:r>
          </a:p>
        </p:txBody>
      </p:sp>
      <p:pic>
        <p:nvPicPr>
          <p:cNvPr id="2058" name="Picture 10" descr="Comment bien choisir la colonie de vacances de son enfant ?"/>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77277" y="4119854"/>
            <a:ext cx="1634707" cy="1020057"/>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2064" name="Picture 16" descr="soirée-pyjama-enfants"/>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16493"/>
          <a:stretch/>
        </p:blipFill>
        <p:spPr bwMode="auto">
          <a:xfrm>
            <a:off x="6804248" y="5139911"/>
            <a:ext cx="2049735" cy="1385433"/>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
        <p:nvSpPr>
          <p:cNvPr id="8" name="Rectangle 7"/>
          <p:cNvSpPr/>
          <p:nvPr/>
        </p:nvSpPr>
        <p:spPr>
          <a:xfrm>
            <a:off x="2195735" y="4038709"/>
            <a:ext cx="6264697" cy="1031051"/>
          </a:xfrm>
          <a:prstGeom prst="rect">
            <a:avLst/>
          </a:prstGeom>
        </p:spPr>
        <p:txBody>
          <a:bodyPr wrap="square">
            <a:spAutoFit/>
          </a:bodyPr>
          <a:lstStyle/>
          <a:p>
            <a:pPr algn="just"/>
            <a:r>
              <a:rPr lang="fr-BE" sz="1300" b="1" dirty="0">
                <a:solidFill>
                  <a:srgbClr val="003300"/>
                </a:solidFill>
                <a:latin typeface="Caladea" panose="02040503050406030204" pitchFamily="18" charset="0"/>
              </a:rPr>
              <a:t>Les journées qui sont plus longues</a:t>
            </a:r>
          </a:p>
          <a:p>
            <a:pPr algn="just"/>
            <a:r>
              <a:rPr lang="fr-BE" sz="1200" dirty="0">
                <a:solidFill>
                  <a:srgbClr val="003300"/>
                </a:solidFill>
                <a:latin typeface="Caladea" panose="02040503050406030204" pitchFamily="18" charset="0"/>
              </a:rPr>
              <a:t>Quoi de mieux qu’un magnifique coucher de soleil, tard le soir ? Je crois que c’est l’une des choses qu’on déteste le plus en hiver : qu’il fasse nuit, parfois, même à 16h. En juin, on profite à fond de ces longues journées ensoleillées, du jour jusque tard le soir ! Quoi de plus parfait que de sortir jouer, se balader à pied ou à vélo et aller dormir tard sans qu’il fasse nuit noire ?</a:t>
            </a:r>
          </a:p>
        </p:txBody>
      </p:sp>
    </p:spTree>
    <p:extLst>
      <p:ext uri="{BB962C8B-B14F-4D97-AF65-F5344CB8AC3E}">
        <p14:creationId xmlns:p14="http://schemas.microsoft.com/office/powerpoint/2010/main" val="7337991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0"/>
              </a:schemeClr>
            </a:gs>
            <a:gs pos="44000">
              <a:schemeClr val="accent1">
                <a:tint val="60000"/>
                <a:satMod val="120000"/>
              </a:schemeClr>
            </a:gs>
            <a:gs pos="100000">
              <a:schemeClr val="accent1">
                <a:tint val="90000"/>
                <a:alpha val="100000"/>
                <a:lumMod val="90000"/>
              </a:schemeClr>
            </a:gs>
          </a:gsLst>
          <a:lin ang="5400000" scaled="0"/>
        </a:gradFill>
        <a:effectLst/>
      </p:bgPr>
    </p:bg>
    <p:spTree>
      <p:nvGrpSpPr>
        <p:cNvPr id="1" name=""/>
        <p:cNvGrpSpPr/>
        <p:nvPr/>
      </p:nvGrpSpPr>
      <p:grpSpPr>
        <a:xfrm>
          <a:off x="0" y="0"/>
          <a:ext cx="0" cy="0"/>
          <a:chOff x="0" y="0"/>
          <a:chExt cx="0" cy="0"/>
        </a:xfrm>
      </p:grpSpPr>
      <p:pic>
        <p:nvPicPr>
          <p:cNvPr id="11" name="Picture 2" descr="Fond De Lever De Soleil Nature été, Un Paysage Avec Des Collines Et Des  Prairies Verdoyantes, Un Ciel Bleu Et Des Nuages. | Vecteur Gratuit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5773" y="195021"/>
            <a:ext cx="8645004" cy="6457837"/>
          </a:xfrm>
          <a:prstGeom prst="rect">
            <a:avLst/>
          </a:prstGeom>
          <a:noFill/>
          <a:extLst>
            <a:ext uri="{909E8E84-426E-40DD-AFC4-6F175D3DCCD1}">
              <a14:hiddenFill xmlns:a14="http://schemas.microsoft.com/office/drawing/2010/main">
                <a:solidFill>
                  <a:srgbClr val="FFFFFF"/>
                </a:solidFill>
              </a14:hiddenFill>
            </a:ext>
          </a:extLst>
        </p:spPr>
      </p:pic>
      <p:sp>
        <p:nvSpPr>
          <p:cNvPr id="24" name="TextBox 23"/>
          <p:cNvSpPr txBox="1"/>
          <p:nvPr/>
        </p:nvSpPr>
        <p:spPr>
          <a:xfrm>
            <a:off x="0" y="188640"/>
            <a:ext cx="9144000" cy="6655990"/>
          </a:xfrm>
          <a:prstGeom prst="rect">
            <a:avLst/>
          </a:prstGeom>
          <a:solidFill>
            <a:schemeClr val="bg1"/>
          </a:solidFill>
        </p:spPr>
        <p:txBody>
          <a:bodyPr wrap="square" rtlCol="0">
            <a:spAutoFit/>
          </a:bodyPr>
          <a:lstStyle/>
          <a:p>
            <a:endParaRPr lang="en-US" dirty="0"/>
          </a:p>
        </p:txBody>
      </p:sp>
      <p:pic>
        <p:nvPicPr>
          <p:cNvPr id="10" name="Picture 9"/>
          <p:cNvPicPr>
            <a:picLocks noChangeAspect="1"/>
          </p:cNvPicPr>
          <p:nvPr/>
        </p:nvPicPr>
        <p:blipFill rotWithShape="1">
          <a:blip r:embed="rId3">
            <a:extLst>
              <a:ext uri="{28A0092B-C50C-407E-A947-70E740481C1C}">
                <a14:useLocalDpi xmlns:a14="http://schemas.microsoft.com/office/drawing/2010/main" val="0"/>
              </a:ext>
            </a:extLst>
          </a:blip>
          <a:srcRect t="6436" b="-495"/>
          <a:stretch/>
        </p:blipFill>
        <p:spPr>
          <a:xfrm>
            <a:off x="1090966" y="188640"/>
            <a:ext cx="6851018" cy="6669360"/>
          </a:xfrm>
          <a:prstGeom prst="rect">
            <a:avLst/>
          </a:prstGeom>
        </p:spPr>
      </p:pic>
      <p:sp>
        <p:nvSpPr>
          <p:cNvPr id="12" name="TextBox 11"/>
          <p:cNvSpPr txBox="1"/>
          <p:nvPr/>
        </p:nvSpPr>
        <p:spPr>
          <a:xfrm>
            <a:off x="360023" y="550982"/>
            <a:ext cx="482761" cy="5400681"/>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4"/>
          </a:lnRef>
          <a:fillRef idx="2">
            <a:schemeClr val="accent4"/>
          </a:fillRef>
          <a:effectRef idx="1">
            <a:schemeClr val="accent4"/>
          </a:effectRef>
          <a:fontRef idx="minor">
            <a:schemeClr val="dk1"/>
          </a:fontRef>
        </p:style>
        <p:txBody>
          <a:bodyPr vert="wordArtVert" wrap="square" rtlCol="0">
            <a:spAutoFit/>
          </a:bodyPr>
          <a:lstStyle>
            <a:defPPr>
              <a:defRPr lang="fr-FR"/>
            </a:defPPr>
            <a:lvl1pPr>
              <a:tabLst>
                <a:tab pos="4038600" algn="l"/>
              </a:tabLst>
              <a:defRPr sz="2800" b="1" cap="all">
                <a:solidFill>
                  <a:srgbClr val="003300"/>
                </a:solidFill>
                <a:latin typeface="Caladea" panose="02040503050406030204" pitchFamily="18" charset="0"/>
              </a:defRPr>
            </a:lvl1pPr>
          </a:lstStyle>
          <a:p>
            <a:r>
              <a:rPr lang="fr-BE" sz="1700" dirty="0"/>
              <a:t>Fruits et Légumes</a:t>
            </a:r>
            <a:endParaRPr lang="en-US" sz="1700" dirty="0"/>
          </a:p>
        </p:txBody>
      </p:sp>
      <p:sp>
        <p:nvSpPr>
          <p:cNvPr id="13" name="TextBox 12"/>
          <p:cNvSpPr txBox="1"/>
          <p:nvPr/>
        </p:nvSpPr>
        <p:spPr>
          <a:xfrm>
            <a:off x="8163298" y="846578"/>
            <a:ext cx="675570" cy="718773"/>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4"/>
          </a:lnRef>
          <a:fillRef idx="2">
            <a:schemeClr val="accent4"/>
          </a:fillRef>
          <a:effectRef idx="1">
            <a:schemeClr val="accent4"/>
          </a:effectRef>
          <a:fontRef idx="minor">
            <a:schemeClr val="dk1"/>
          </a:fontRef>
        </p:style>
        <p:txBody>
          <a:bodyPr vert="wordArtVert" wrap="square" rtlCol="0">
            <a:spAutoFit/>
          </a:bodyPr>
          <a:lstStyle>
            <a:defPPr>
              <a:defRPr lang="fr-FR"/>
            </a:defPPr>
            <a:lvl1pPr>
              <a:tabLst>
                <a:tab pos="4038600" algn="l"/>
              </a:tabLst>
              <a:defRPr b="1" cap="all">
                <a:solidFill>
                  <a:srgbClr val="003300"/>
                </a:solidFill>
                <a:latin typeface="Caladea" panose="02040503050406030204" pitchFamily="18" charset="0"/>
              </a:defRPr>
            </a:lvl1pPr>
          </a:lstStyle>
          <a:p>
            <a:r>
              <a:rPr lang="fr-BE" sz="2800" dirty="0"/>
              <a:t>J</a:t>
            </a:r>
            <a:endParaRPr lang="en-US" sz="2800" dirty="0"/>
          </a:p>
        </p:txBody>
      </p:sp>
      <p:sp>
        <p:nvSpPr>
          <p:cNvPr id="18" name="TextBox 17"/>
          <p:cNvSpPr txBox="1"/>
          <p:nvPr/>
        </p:nvSpPr>
        <p:spPr>
          <a:xfrm>
            <a:off x="8172662" y="1782008"/>
            <a:ext cx="675570" cy="718773"/>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4"/>
          </a:lnRef>
          <a:fillRef idx="2">
            <a:schemeClr val="accent4"/>
          </a:fillRef>
          <a:effectRef idx="1">
            <a:schemeClr val="accent4"/>
          </a:effectRef>
          <a:fontRef idx="minor">
            <a:schemeClr val="dk1"/>
          </a:fontRef>
        </p:style>
        <p:txBody>
          <a:bodyPr vert="wordArtVert" wrap="square" rtlCol="0">
            <a:spAutoFit/>
          </a:bodyPr>
          <a:lstStyle>
            <a:defPPr>
              <a:defRPr lang="fr-FR"/>
            </a:defPPr>
            <a:lvl1pPr>
              <a:tabLst>
                <a:tab pos="4038600" algn="l"/>
              </a:tabLst>
              <a:defRPr sz="2800" b="1" cap="all">
                <a:solidFill>
                  <a:srgbClr val="003300"/>
                </a:solidFill>
                <a:latin typeface="Caladea" panose="02040503050406030204" pitchFamily="18" charset="0"/>
              </a:defRPr>
            </a:lvl1pPr>
          </a:lstStyle>
          <a:p>
            <a:r>
              <a:rPr lang="fr-BE" dirty="0"/>
              <a:t>U</a:t>
            </a:r>
            <a:endParaRPr lang="en-US" dirty="0"/>
          </a:p>
        </p:txBody>
      </p:sp>
      <p:sp>
        <p:nvSpPr>
          <p:cNvPr id="19" name="TextBox 18"/>
          <p:cNvSpPr txBox="1"/>
          <p:nvPr/>
        </p:nvSpPr>
        <p:spPr>
          <a:xfrm>
            <a:off x="8187034" y="3652868"/>
            <a:ext cx="675570" cy="718773"/>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4"/>
          </a:lnRef>
          <a:fillRef idx="2">
            <a:schemeClr val="accent4"/>
          </a:fillRef>
          <a:effectRef idx="1">
            <a:schemeClr val="accent4"/>
          </a:effectRef>
          <a:fontRef idx="minor">
            <a:schemeClr val="dk1"/>
          </a:fontRef>
        </p:style>
        <p:txBody>
          <a:bodyPr vert="wordArtVert" wrap="square" rtlCol="0">
            <a:spAutoFit/>
          </a:bodyPr>
          <a:lstStyle>
            <a:defPPr>
              <a:defRPr lang="fr-FR"/>
            </a:defPPr>
            <a:lvl1pPr>
              <a:tabLst>
                <a:tab pos="4038600" algn="l"/>
              </a:tabLst>
              <a:defRPr sz="2800" b="1" cap="all">
                <a:solidFill>
                  <a:srgbClr val="003300"/>
                </a:solidFill>
                <a:latin typeface="Caladea" panose="02040503050406030204" pitchFamily="18" charset="0"/>
              </a:defRPr>
            </a:lvl1pPr>
          </a:lstStyle>
          <a:p>
            <a:r>
              <a:rPr lang="fr-BE" dirty="0"/>
              <a:t>N</a:t>
            </a:r>
            <a:endParaRPr lang="en-US" dirty="0"/>
          </a:p>
        </p:txBody>
      </p:sp>
      <p:sp>
        <p:nvSpPr>
          <p:cNvPr id="20" name="TextBox 19"/>
          <p:cNvSpPr txBox="1"/>
          <p:nvPr/>
        </p:nvSpPr>
        <p:spPr>
          <a:xfrm>
            <a:off x="8205207" y="2717438"/>
            <a:ext cx="675570" cy="718773"/>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4"/>
          </a:lnRef>
          <a:fillRef idx="2">
            <a:schemeClr val="accent4"/>
          </a:fillRef>
          <a:effectRef idx="1">
            <a:schemeClr val="accent4"/>
          </a:effectRef>
          <a:fontRef idx="minor">
            <a:schemeClr val="dk1"/>
          </a:fontRef>
        </p:style>
        <p:txBody>
          <a:bodyPr vert="wordArtVert" wrap="square" rtlCol="0">
            <a:spAutoFit/>
          </a:bodyPr>
          <a:lstStyle>
            <a:defPPr>
              <a:defRPr lang="fr-FR"/>
            </a:defPPr>
            <a:lvl1pPr>
              <a:tabLst>
                <a:tab pos="4038600" algn="l"/>
              </a:tabLst>
              <a:defRPr sz="2800" b="1" cap="all">
                <a:solidFill>
                  <a:srgbClr val="003300"/>
                </a:solidFill>
                <a:latin typeface="Caladea" panose="02040503050406030204" pitchFamily="18" charset="0"/>
              </a:defRPr>
            </a:lvl1pPr>
          </a:lstStyle>
          <a:p>
            <a:r>
              <a:rPr lang="fr-BE" dirty="0"/>
              <a:t>I</a:t>
            </a:r>
            <a:endParaRPr lang="en-US" dirty="0"/>
          </a:p>
        </p:txBody>
      </p:sp>
      <p:pic>
        <p:nvPicPr>
          <p:cNvPr id="25" name="Picture 2" descr="Green yellow butterfly, isolated on white background ⬇ Stock Photo, Image  by © sun_tiger #20908095"/>
          <p:cNvPicPr>
            <a:picLocks noGrp="1" noChangeAspect="1" noChangeArrowheads="1"/>
          </p:cNvPicPr>
          <p:nvPr>
            <p:ph idx="1"/>
          </p:nvPr>
        </p:nvPicPr>
        <p:blipFill>
          <a:blip r:embed="rId4" cstate="print">
            <a:extLst>
              <a:ext uri="{28A0092B-C50C-407E-A947-70E740481C1C}">
                <a14:useLocalDpi xmlns:a14="http://schemas.microsoft.com/office/drawing/2010/main" val="0"/>
              </a:ext>
            </a:extLst>
          </a:blip>
          <a:srcRect/>
          <a:stretch>
            <a:fillRect/>
          </a:stretch>
        </p:blipFill>
        <p:spPr bwMode="auto">
          <a:xfrm rot="2097439">
            <a:off x="1213405" y="5938077"/>
            <a:ext cx="847542" cy="694272"/>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 descr="Green yellow butterfly, isolated on white background ⬇ Stock Photo, Image  by © sun_tiger #2090809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21170248">
            <a:off x="7054466" y="5938077"/>
            <a:ext cx="847542" cy="6942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551301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Vagues">
  <a:themeElements>
    <a:clrScheme name="Vagues">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Vagues">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Vagues">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Waveform</Template>
  <TotalTime>1135</TotalTime>
  <Words>1910</Words>
  <Application>Microsoft Office PowerPoint</Application>
  <PresentationFormat>Affichage à l'écran (4:3)</PresentationFormat>
  <Paragraphs>75</Paragraphs>
  <Slides>7</Slides>
  <Notes>2</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7</vt:i4>
      </vt:variant>
    </vt:vector>
  </HeadingPairs>
  <TitlesOfParts>
    <vt:vector size="14" baseType="lpstr">
      <vt:lpstr>Blinker</vt:lpstr>
      <vt:lpstr>Bookman Old Style</vt:lpstr>
      <vt:lpstr>Caladea</vt:lpstr>
      <vt:lpstr>Calibri</vt:lpstr>
      <vt:lpstr>Candara</vt:lpstr>
      <vt:lpstr>Symbol</vt:lpstr>
      <vt:lpstr>Vagues</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pc studio</dc:creator>
  <cp:lastModifiedBy>Sergio</cp:lastModifiedBy>
  <cp:revision>204</cp:revision>
  <dcterms:created xsi:type="dcterms:W3CDTF">2021-05-03T07:37:27Z</dcterms:created>
  <dcterms:modified xsi:type="dcterms:W3CDTF">2021-05-25T10:43:24Z</dcterms:modified>
</cp:coreProperties>
</file>